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256" r:id="rId5"/>
    <p:sldId id="1249" r:id="rId6"/>
    <p:sldId id="1085" r:id="rId7"/>
    <p:sldId id="352" r:id="rId8"/>
    <p:sldId id="1251" r:id="rId9"/>
    <p:sldId id="1253" r:id="rId10"/>
    <p:sldId id="1254" r:id="rId11"/>
    <p:sldId id="1256" r:id="rId12"/>
    <p:sldId id="1257" r:id="rId13"/>
    <p:sldId id="1261" r:id="rId14"/>
    <p:sldId id="1258" r:id="rId15"/>
    <p:sldId id="1259" r:id="rId16"/>
    <p:sldId id="1260" r:id="rId17"/>
    <p:sldId id="1264" r:id="rId18"/>
    <p:sldId id="1265" r:id="rId19"/>
    <p:sldId id="1273" r:id="rId20"/>
    <p:sldId id="1255" r:id="rId21"/>
  </p:sldIdLst>
  <p:sldSz cx="12192000" cy="6858000"/>
  <p:notesSz cx="6858000" cy="9144000"/>
  <p:custDataLst>
    <p:tags r:id="rId23"/>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84" userDrawn="1">
          <p15:clr>
            <a:srgbClr val="A4A3A4"/>
          </p15:clr>
        </p15:guide>
        <p15:guide id="2" pos="192" userDrawn="1">
          <p15:clr>
            <a:srgbClr val="A4A3A4"/>
          </p15:clr>
        </p15:guide>
        <p15:guide id="3" orient="horz" pos="1080" userDrawn="1">
          <p15:clr>
            <a:srgbClr val="A4A3A4"/>
          </p15:clr>
        </p15:guide>
        <p15:guide id="4" orient="horz" pos="2160" userDrawn="1">
          <p15:clr>
            <a:srgbClr val="A4A3A4"/>
          </p15:clr>
        </p15:guide>
        <p15:guide id="5" orient="horz" pos="4032"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FF"/>
    <a:srgbClr val="00CCFF"/>
    <a:srgbClr val="D5E3FF"/>
    <a:srgbClr val="FFE500"/>
    <a:srgbClr val="B9D0FF"/>
    <a:srgbClr val="034977"/>
    <a:srgbClr val="023558"/>
    <a:srgbClr val="045890"/>
    <a:srgbClr val="0000FF"/>
    <a:srgbClr val="EDE2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F10D80-9AB9-4B6B-83DA-C5DBCAD55EBB}" v="3" dt="2025-11-17T08:49:24.7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097" autoAdjust="0"/>
  </p:normalViewPr>
  <p:slideViewPr>
    <p:cSldViewPr snapToGrid="0">
      <p:cViewPr varScale="1">
        <p:scale>
          <a:sx n="82" d="100"/>
          <a:sy n="82" d="100"/>
        </p:scale>
        <p:origin x="691" y="72"/>
      </p:cViewPr>
      <p:guideLst>
        <p:guide orient="horz" pos="784"/>
        <p:guide pos="192"/>
        <p:guide orient="horz" pos="1080"/>
        <p:guide orient="horz" pos="2160"/>
        <p:guide orient="horz" pos="403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2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rtl="0" fontAlgn="base">
              <a:buNone/>
            </a:pPr>
            <a:r>
              <a:rPr lang="en-IN" b="1" i="0" u="none" strike="noStrike">
                <a:solidFill>
                  <a:srgbClr val="000000"/>
                </a:solidFill>
                <a:effectLst/>
                <a:highlight>
                  <a:srgbClr val="F5F5F5"/>
                </a:highlight>
                <a:latin typeface="Arial" panose="020B0604020202020204" pitchFamily="34" charset="0"/>
              </a:rPr>
              <a:t>Speaker would be briefing the students that this content has been prepared for the educational purpose only and is referred from multiple sites which are cited in the last.</a:t>
            </a:r>
            <a:r>
              <a:rPr lang="en-IN" b="0" i="0" u="none" strike="noStrike">
                <a:solidFill>
                  <a:srgbClr val="000000"/>
                </a:solidFill>
                <a:effectLst/>
                <a:highlight>
                  <a:srgbClr val="F5F5F5"/>
                </a:highlight>
                <a:latin typeface="Arial" panose="020B0604020202020204" pitchFamily="34" charset="0"/>
              </a:rPr>
              <a:t>​</a:t>
            </a:r>
            <a:r>
              <a:rPr lang="en-US" b="0" i="0">
                <a:solidFill>
                  <a:srgbClr val="444444"/>
                </a:solidFill>
                <a:effectLst/>
                <a:highlight>
                  <a:srgbClr val="F5F5F5"/>
                </a:highlight>
                <a:latin typeface="Arial" panose="020B0604020202020204" pitchFamily="34" charset="0"/>
              </a:rPr>
              <a:t>​</a:t>
            </a:r>
            <a:endParaRPr lang="en-US" b="0" i="0">
              <a:solidFill>
                <a:srgbClr val="444444"/>
              </a:solidFill>
              <a:effectLst/>
              <a:highlight>
                <a:srgbClr val="F5F5F5"/>
              </a:highlight>
              <a:latin typeface="Calibri" panose="020F0502020204030204" pitchFamily="34" charset="0"/>
            </a:endParaRPr>
          </a:p>
          <a:p>
            <a:pPr marL="158750" indent="0" algn="l" rtl="0" fontAlgn="base">
              <a:buNone/>
            </a:pPr>
            <a:r>
              <a:rPr lang="en-IN" b="1" i="0" u="none" strike="noStrike">
                <a:solidFill>
                  <a:srgbClr val="000000"/>
                </a:solidFill>
                <a:effectLst/>
                <a:highlight>
                  <a:srgbClr val="F5F5F5"/>
                </a:highlight>
                <a:latin typeface="Arial" panose="020B0604020202020204" pitchFamily="34" charset="0"/>
              </a:rPr>
              <a:t>---------------------------------------------------</a:t>
            </a:r>
            <a:r>
              <a:rPr lang="en-US" b="0" i="0" u="none" strike="noStrike">
                <a:solidFill>
                  <a:srgbClr val="000000"/>
                </a:solidFill>
                <a:effectLst/>
                <a:highlight>
                  <a:srgbClr val="F5F5F5"/>
                </a:highlight>
                <a:latin typeface="Arial" panose="020B0604020202020204" pitchFamily="34" charset="0"/>
              </a:rPr>
              <a:t>​</a:t>
            </a:r>
            <a:r>
              <a:rPr lang="en-US" b="0" i="0">
                <a:solidFill>
                  <a:srgbClr val="444444"/>
                </a:solidFill>
                <a:effectLst/>
                <a:highlight>
                  <a:srgbClr val="F5F5F5"/>
                </a:highlight>
                <a:latin typeface="Arial" panose="020B0604020202020204" pitchFamily="34" charset="0"/>
              </a:rPr>
              <a:t>​</a:t>
            </a:r>
            <a:endParaRPr lang="en-US" b="0" i="0">
              <a:solidFill>
                <a:srgbClr val="444444"/>
              </a:solidFill>
              <a:effectLst/>
              <a:highlight>
                <a:srgbClr val="F5F5F5"/>
              </a:highlight>
              <a:latin typeface="Calibri" panose="020F0502020204030204" pitchFamily="34" charset="0"/>
            </a:endParaRPr>
          </a:p>
          <a:p>
            <a:pPr marL="158750" indent="0" algn="l" rtl="0" fontAlgn="base">
              <a:buNone/>
            </a:pPr>
            <a:r>
              <a:rPr lang="en-IN" b="1" i="0" u="none" strike="noStrike">
                <a:solidFill>
                  <a:srgbClr val="000000"/>
                </a:solidFill>
                <a:effectLst/>
                <a:highlight>
                  <a:srgbClr val="F5F5F5"/>
                </a:highlight>
                <a:latin typeface="Arial" panose="020B0604020202020204" pitchFamily="34" charset="0"/>
              </a:rPr>
              <a:t>A disclaimer is a statement or notice that is intended to clarify, limit, or provide information about the scope, limitations, or potential risks associated with certain actions, information, products, services, or content. </a:t>
            </a:r>
            <a:r>
              <a:rPr lang="en-US" b="0" i="0" u="none" strike="noStrike">
                <a:solidFill>
                  <a:srgbClr val="000000"/>
                </a:solidFill>
                <a:effectLst/>
                <a:highlight>
                  <a:srgbClr val="F5F5F5"/>
                </a:highlight>
                <a:latin typeface="Arial" panose="020B0604020202020204" pitchFamily="34" charset="0"/>
              </a:rPr>
              <a:t>​</a:t>
            </a:r>
            <a:r>
              <a:rPr lang="en-US" b="0" i="0">
                <a:solidFill>
                  <a:srgbClr val="444444"/>
                </a:solidFill>
                <a:effectLst/>
                <a:highlight>
                  <a:srgbClr val="F5F5F5"/>
                </a:highlight>
                <a:latin typeface="Arial" panose="020B0604020202020204" pitchFamily="34" charset="0"/>
              </a:rPr>
              <a:t>​</a:t>
            </a:r>
            <a:endParaRPr lang="en-US" b="0" i="0">
              <a:solidFill>
                <a:srgbClr val="444444"/>
              </a:solidFill>
              <a:effectLst/>
              <a:highlight>
                <a:srgbClr val="F5F5F5"/>
              </a:highlight>
              <a:latin typeface="Calibri" panose="020F0502020204030204" pitchFamily="34" charset="0"/>
            </a:endParaRPr>
          </a:p>
          <a:p>
            <a:pPr marL="158750" indent="0" algn="l" rtl="0" fontAlgn="base">
              <a:buNone/>
            </a:pPr>
            <a:r>
              <a:rPr lang="en-US" b="0" i="0" u="none" strike="noStrike">
                <a:solidFill>
                  <a:srgbClr val="000000"/>
                </a:solidFill>
                <a:effectLst/>
                <a:highlight>
                  <a:srgbClr val="F5F5F5"/>
                </a:highlight>
                <a:latin typeface="Arial" panose="020B0604020202020204" pitchFamily="34" charset="0"/>
              </a:rPr>
              <a:t>​</a:t>
            </a:r>
            <a:r>
              <a:rPr lang="en-US" b="0" i="0">
                <a:solidFill>
                  <a:srgbClr val="444444"/>
                </a:solidFill>
                <a:effectLst/>
                <a:highlight>
                  <a:srgbClr val="F5F5F5"/>
                </a:highlight>
                <a:latin typeface="Arial" panose="020B0604020202020204" pitchFamily="34" charset="0"/>
              </a:rPr>
              <a:t>​</a:t>
            </a:r>
            <a:endParaRPr lang="en-US" b="0" i="0">
              <a:solidFill>
                <a:srgbClr val="444444"/>
              </a:solidFill>
              <a:effectLst/>
              <a:highlight>
                <a:srgbClr val="F5F5F5"/>
              </a:highlight>
              <a:latin typeface="Calibri" panose="020F0502020204030204" pitchFamily="34" charset="0"/>
            </a:endParaRPr>
          </a:p>
          <a:p>
            <a:pPr marL="158750" indent="0" algn="l" rtl="0" fontAlgn="base">
              <a:buNone/>
            </a:pPr>
            <a:r>
              <a:rPr lang="en-US" b="0" i="0">
                <a:solidFill>
                  <a:srgbClr val="444444"/>
                </a:solidFill>
                <a:effectLst/>
                <a:highlight>
                  <a:srgbClr val="F5F5F5"/>
                </a:highlight>
                <a:latin typeface="Arial" panose="020B0604020202020204" pitchFamily="34" charset="0"/>
              </a:rPr>
              <a:t>​</a:t>
            </a:r>
            <a:endParaRPr lang="en-US" b="0" i="0">
              <a:solidFill>
                <a:srgbClr val="444444"/>
              </a:solidFill>
              <a:effectLst/>
              <a:highlight>
                <a:srgbClr val="F5F5F5"/>
              </a:highlight>
              <a:latin typeface="Calibri" panose="020F0502020204030204" pitchFamily="34" charset="0"/>
            </a:endParaRPr>
          </a:p>
          <a:p>
            <a:pPr marL="0" indent="0">
              <a:buNone/>
            </a:pP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r>
              <a:rPr lang="en-US" sz="1800" b="1" i="0" u="none" strike="noStrike">
                <a:solidFill>
                  <a:srgbClr val="000000"/>
                </a:solidFill>
                <a:effectLst/>
                <a:latin typeface="Arial" panose="020B0604020202020204" pitchFamily="34" charset="0"/>
              </a:rPr>
              <a:t>In this slide speaker will be introducing </a:t>
            </a:r>
            <a:r>
              <a:rPr lang="en-US" sz="1800" b="1">
                <a:effectLst/>
                <a:latin typeface="Arial" panose="020B0604020202020204" pitchFamily="34" charset="0"/>
                <a:ea typeface="Arial MT"/>
              </a:rPr>
              <a:t>the</a:t>
            </a:r>
            <a:r>
              <a:rPr lang="en-US" sz="1800" b="1" spc="-10">
                <a:effectLst/>
                <a:latin typeface="Arial" panose="020B0604020202020204" pitchFamily="34" charset="0"/>
                <a:ea typeface="Arial MT"/>
              </a:rPr>
              <a:t> </a:t>
            </a:r>
            <a:r>
              <a:rPr lang="en-US" sz="1800" b="1">
                <a:effectLst/>
                <a:latin typeface="Arial" panose="020B0604020202020204" pitchFamily="34" charset="0"/>
                <a:ea typeface="Arial MT"/>
              </a:rPr>
              <a:t>program</a:t>
            </a:r>
            <a:r>
              <a:rPr lang="en-US" sz="1800" b="1" spc="-10">
                <a:effectLst/>
                <a:latin typeface="Arial" panose="020B0604020202020204" pitchFamily="34" charset="0"/>
                <a:ea typeface="Arial MT"/>
              </a:rPr>
              <a:t> </a:t>
            </a:r>
            <a:r>
              <a:rPr lang="en-US" sz="1800" b="1">
                <a:effectLst/>
                <a:latin typeface="Arial" panose="020B0604020202020204" pitchFamily="34" charset="0"/>
                <a:ea typeface="Arial MT"/>
              </a:rPr>
              <a:t>and</a:t>
            </a:r>
            <a:r>
              <a:rPr lang="en-US" sz="1800" b="1" spc="-5">
                <a:effectLst/>
                <a:latin typeface="Arial" panose="020B0604020202020204" pitchFamily="34" charset="0"/>
                <a:ea typeface="Arial MT"/>
              </a:rPr>
              <a:t> </a:t>
            </a:r>
            <a:r>
              <a:rPr lang="en-US" sz="1800" b="1">
                <a:effectLst/>
                <a:latin typeface="Arial" panose="020B0604020202020204" pitchFamily="34" charset="0"/>
                <a:ea typeface="Arial MT"/>
              </a:rPr>
              <a:t>its</a:t>
            </a:r>
            <a:r>
              <a:rPr lang="en-US" sz="1800" b="1" spc="-5">
                <a:effectLst/>
                <a:latin typeface="Arial" panose="020B0604020202020204" pitchFamily="34" charset="0"/>
                <a:ea typeface="Arial MT"/>
              </a:rPr>
              <a:t> </a:t>
            </a:r>
            <a:r>
              <a:rPr lang="en-US" sz="1800" b="1">
                <a:effectLst/>
                <a:latin typeface="Arial" panose="020B0604020202020204" pitchFamily="34" charset="0"/>
                <a:ea typeface="Arial MT"/>
              </a:rPr>
              <a:t>outcomes.  The speaker will introduce himself in brief</a:t>
            </a:r>
            <a:endParaRPr lang="en-US" b="1">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3</a:t>
            </a:fld>
            <a:endParaRPr lang="en-US" sz="1400" b="0" strike="noStrike" spc="-1">
              <a:latin typeface="Times New Roman"/>
            </a:endParaRPr>
          </a:p>
        </p:txBody>
      </p:sp>
    </p:spTree>
    <p:extLst>
      <p:ext uri="{BB962C8B-B14F-4D97-AF65-F5344CB8AC3E}">
        <p14:creationId xmlns:p14="http://schemas.microsoft.com/office/powerpoint/2010/main" val="1381871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08CA52B4-AFE7-436D-10A5-33BBC2F85224}"/>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00EAD850-4C0A-4D1F-54F8-C5F959A1504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id="{411DB8B2-672C-460F-29D3-0F2797996B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74303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6E1FC1B1-B44F-F795-8CE0-8A1E5FA39022}"/>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06FCACB7-6330-511A-DC41-2FCC5B2862F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id="{53B2F108-3E8E-8CB3-D39C-2E5E2EE72A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72153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D76A3C39-E505-849D-072B-5A72E5B2A9C5}"/>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4CA75921-0A6B-4147-FFE3-27787B5DA47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id="{F44E0A6D-AE05-66D4-3151-9ADBBF8171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82352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889DB2EC-5E59-1C9C-B257-47839B4EF3B5}"/>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521CF6DE-F83D-DF02-0EA6-49693349CB2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id="{8D50153A-7825-FF11-BF01-858C984731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40307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3"/>
        <p:cNvGrpSpPr/>
        <p:nvPr/>
      </p:nvGrpSpPr>
      <p:grpSpPr>
        <a:xfrm>
          <a:off x="0" y="0"/>
          <a:ext cx="0" cy="0"/>
          <a:chOff x="0" y="0"/>
          <a:chExt cx="0" cy="0"/>
        </a:xfrm>
      </p:grpSpPr>
    </p:spTree>
    <p:extLst>
      <p:ext uri="{BB962C8B-B14F-4D97-AF65-F5344CB8AC3E}">
        <p14:creationId xmlns:p14="http://schemas.microsoft.com/office/powerpoint/2010/main" val="2771877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2/10/2026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25547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5">
            <a:alphaModFix/>
          </a:blip>
          <a:srcRect/>
          <a:stretch/>
        </p:blipFill>
        <p:spPr>
          <a:xfrm>
            <a:off x="10297814" y="126596"/>
            <a:ext cx="1748776" cy="584604"/>
          </a:xfrm>
          <a:prstGeom prst="rect">
            <a:avLst/>
          </a:prstGeom>
          <a:noFill/>
          <a:ln>
            <a:noFill/>
          </a:ln>
        </p:spPr>
      </p:pic>
      <p:pic>
        <p:nvPicPr>
          <p:cNvPr id="7" name="Picture 6" descr="A black background with a red and blue line&#10;&#10;Description automatically generated">
            <a:extLst>
              <a:ext uri="{FF2B5EF4-FFF2-40B4-BE49-F238E27FC236}">
                <a16:creationId xmlns:a16="http://schemas.microsoft.com/office/drawing/2014/main" id="{9CA50098-7D03-1836-41AA-E168C007D2CC}"/>
              </a:ext>
            </a:extLst>
          </p:cNvPr>
          <p:cNvPicPr>
            <a:picLocks noChangeAspect="1"/>
          </p:cNvPicPr>
          <p:nvPr userDrawn="1"/>
        </p:nvPicPr>
        <p:blipFill rotWithShape="1">
          <a:blip r:embed="rId6"/>
          <a:srcRect t="82037" b="14815"/>
          <a:stretch/>
        </p:blipFill>
        <p:spPr>
          <a:xfrm>
            <a:off x="0" y="6743065"/>
            <a:ext cx="12192000" cy="137795"/>
          </a:xfrm>
          <a:prstGeom prst="rect">
            <a:avLst/>
          </a:prstGeom>
        </p:spPr>
      </p:pic>
      <p:pic>
        <p:nvPicPr>
          <p:cNvPr id="16" name="Picture 15">
            <a:extLst>
              <a:ext uri="{FF2B5EF4-FFF2-40B4-BE49-F238E27FC236}">
                <a16:creationId xmlns:a16="http://schemas.microsoft.com/office/drawing/2014/main" id="{B31AFEAB-13E2-B4AA-FD33-8FE461808EF9}"/>
              </a:ext>
            </a:extLst>
          </p:cNvPr>
          <p:cNvPicPr>
            <a:picLocks noChangeAspect="1"/>
          </p:cNvPicPr>
          <p:nvPr userDrawn="1"/>
        </p:nvPicPr>
        <p:blipFill>
          <a:blip r:embed="rId7"/>
          <a:stretch>
            <a:fillRect/>
          </a:stretch>
        </p:blipFill>
        <p:spPr>
          <a:xfrm>
            <a:off x="0" y="0"/>
            <a:ext cx="10464800" cy="666750"/>
          </a:xfrm>
          <a:prstGeom prst="rect">
            <a:avLst/>
          </a:prstGeom>
        </p:spPr>
      </p:pic>
      <p:pic>
        <p:nvPicPr>
          <p:cNvPr id="20" name="Picture 19" descr="A black screen with red and blue stripes&#10;&#10;Description automatically generated">
            <a:extLst>
              <a:ext uri="{FF2B5EF4-FFF2-40B4-BE49-F238E27FC236}">
                <a16:creationId xmlns:a16="http://schemas.microsoft.com/office/drawing/2014/main" id="{11971837-D8B7-1C36-5140-3CE05FA77FBC}"/>
              </a:ext>
            </a:extLst>
          </p:cNvPr>
          <p:cNvPicPr>
            <a:picLocks noChangeAspect="1"/>
          </p:cNvPicPr>
          <p:nvPr userDrawn="1"/>
        </p:nvPicPr>
        <p:blipFill rotWithShape="1">
          <a:blip r:embed="rId8"/>
          <a:srcRect t="94963"/>
          <a:stretch/>
        </p:blipFill>
        <p:spPr>
          <a:xfrm>
            <a:off x="0" y="6522720"/>
            <a:ext cx="12192000" cy="345440"/>
          </a:xfrm>
          <a:prstGeom prst="rect">
            <a:avLst/>
          </a:prstGeom>
        </p:spPr>
      </p:pic>
    </p:spTree>
  </p:cSld>
  <p:clrMap bg1="lt1" tx1="dk1" bg2="dk2" tx2="lt2" accent1="accent1" accent2="accent2" accent3="accent3" accent4="accent4" accent5="accent5" accent6="accent6" hlink="hlink" folHlink="folHlink"/>
  <p:sldLayoutIdLst>
    <p:sldLayoutId id="2147483687" r:id="rId1"/>
    <p:sldLayoutId id="2147483714" r:id="rId2"/>
    <p:sldLayoutId id="2147483728"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3.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svg"/></Relationships>
</file>

<file path=ppt/slides/_rels/slide1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developer.mozilla.org/" TargetMode="External"/><Relationship Id="rId3" Type="http://schemas.openxmlformats.org/officeDocument/2006/relationships/notesSlide" Target="../notesSlides/notesSlide7.xml"/><Relationship Id="rId7" Type="http://schemas.openxmlformats.org/officeDocument/2006/relationships/hyperlink" Target="https://getbootstrap.com/docs/" TargetMode="Externa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hyperlink" Target="https://dev.mysql.com/doc/" TargetMode="External"/><Relationship Id="rId5" Type="http://schemas.openxmlformats.org/officeDocument/2006/relationships/hyperlink" Target="https://docs.djangoproject.com/" TargetMode="External"/><Relationship Id="rId4" Type="http://schemas.openxmlformats.org/officeDocument/2006/relationships/hyperlink" Target="https://chat.openai.com/" TargetMode="Externa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197073"/>
            <a:ext cx="12192000" cy="6858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16666" b="-16666"/>
            </a:stretch>
          </a:blipFill>
        </p:spPr>
        <p:txBody>
          <a:bodyPr/>
          <a:lstStyle/>
          <a:p>
            <a:endParaRPr lang="en-IN" sz="1245"/>
          </a:p>
        </p:txBody>
      </p:sp>
      <p:sp>
        <p:nvSpPr>
          <p:cNvPr id="3" name="Freeform 3"/>
          <p:cNvSpPr/>
          <p:nvPr/>
        </p:nvSpPr>
        <p:spPr>
          <a:xfrm>
            <a:off x="0" y="6660927"/>
            <a:ext cx="12192001" cy="197073"/>
          </a:xfrm>
          <a:custGeom>
            <a:avLst/>
            <a:gdLst/>
            <a:ahLst/>
            <a:cxnLst/>
            <a:rect l="l" t="t" r="r" b="b"/>
            <a:pathLst>
              <a:path w="17979397" h="921444">
                <a:moveTo>
                  <a:pt x="0" y="0"/>
                </a:moveTo>
                <a:lnTo>
                  <a:pt x="17979397" y="0"/>
                </a:lnTo>
                <a:lnTo>
                  <a:pt x="17979397" y="921444"/>
                </a:lnTo>
                <a:lnTo>
                  <a:pt x="0" y="9214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sz="1245"/>
          </a:p>
        </p:txBody>
      </p:sp>
      <p:sp>
        <p:nvSpPr>
          <p:cNvPr id="4" name="Freeform 4"/>
          <p:cNvSpPr/>
          <p:nvPr/>
        </p:nvSpPr>
        <p:spPr>
          <a:xfrm flipV="1">
            <a:off x="0" y="4401147"/>
            <a:ext cx="2529579" cy="2456853"/>
          </a:xfrm>
          <a:custGeom>
            <a:avLst/>
            <a:gdLst/>
            <a:ahLst/>
            <a:cxnLst/>
            <a:rect l="l" t="t" r="r" b="b"/>
            <a:pathLst>
              <a:path w="3794368" h="3685280">
                <a:moveTo>
                  <a:pt x="0" y="3685280"/>
                </a:moveTo>
                <a:lnTo>
                  <a:pt x="3794368" y="3685280"/>
                </a:lnTo>
                <a:lnTo>
                  <a:pt x="3794368" y="0"/>
                </a:lnTo>
                <a:lnTo>
                  <a:pt x="0" y="0"/>
                </a:lnTo>
                <a:lnTo>
                  <a:pt x="0" y="3685280"/>
                </a:lnTo>
                <a:close/>
              </a:path>
            </a:pathLst>
          </a:custGeom>
          <a:blipFill>
            <a:blip r:embed="rId5"/>
            <a:stretch>
              <a:fillRect/>
            </a:stretch>
          </a:blipFill>
        </p:spPr>
        <p:txBody>
          <a:bodyPr/>
          <a:lstStyle/>
          <a:p>
            <a:endParaRPr lang="en-IN" sz="1245"/>
          </a:p>
        </p:txBody>
      </p:sp>
      <p:sp>
        <p:nvSpPr>
          <p:cNvPr id="5" name="Freeform 5"/>
          <p:cNvSpPr/>
          <p:nvPr/>
        </p:nvSpPr>
        <p:spPr>
          <a:xfrm flipH="1">
            <a:off x="5301756" y="0"/>
            <a:ext cx="6890244" cy="6692149"/>
          </a:xfrm>
          <a:custGeom>
            <a:avLst/>
            <a:gdLst/>
            <a:ahLst/>
            <a:cxnLst/>
            <a:rect l="l" t="t" r="r" b="b"/>
            <a:pathLst>
              <a:path w="10335366" h="10038224">
                <a:moveTo>
                  <a:pt x="10335366" y="0"/>
                </a:moveTo>
                <a:lnTo>
                  <a:pt x="0" y="0"/>
                </a:lnTo>
                <a:lnTo>
                  <a:pt x="0" y="10038224"/>
                </a:lnTo>
                <a:lnTo>
                  <a:pt x="10335366" y="10038224"/>
                </a:lnTo>
                <a:lnTo>
                  <a:pt x="10335366" y="0"/>
                </a:lnTo>
                <a:close/>
              </a:path>
            </a:pathLst>
          </a:custGeom>
          <a:blipFill>
            <a:blip r:embed="rId5"/>
            <a:stretch>
              <a:fillRect/>
            </a:stretch>
          </a:blipFill>
        </p:spPr>
        <p:txBody>
          <a:bodyPr/>
          <a:lstStyle/>
          <a:p>
            <a:endParaRPr lang="en-IN" sz="1245"/>
          </a:p>
        </p:txBody>
      </p:sp>
      <p:grpSp>
        <p:nvGrpSpPr>
          <p:cNvPr id="6" name="Group 6"/>
          <p:cNvGrpSpPr/>
          <p:nvPr/>
        </p:nvGrpSpPr>
        <p:grpSpPr>
          <a:xfrm>
            <a:off x="6007852" y="391844"/>
            <a:ext cx="6074313" cy="6074312"/>
            <a:chOff x="-188667" y="-69445"/>
            <a:chExt cx="1507375" cy="1507374"/>
          </a:xfrm>
        </p:grpSpPr>
        <p:sp>
          <p:nvSpPr>
            <p:cNvPr id="7" name="Freeform 7"/>
            <p:cNvSpPr/>
            <p:nvPr/>
          </p:nvSpPr>
          <p:spPr>
            <a:xfrm>
              <a:off x="-188667" y="-69445"/>
              <a:ext cx="1507375" cy="1507374"/>
            </a:xfrm>
            <a:prstGeom prst="ellipse">
              <a:avLst/>
            </a:prstGeom>
            <a:blipFill>
              <a:blip r:embed="rId6"/>
              <a:srcRect/>
              <a:stretch>
                <a:fillRect l="-78487" t="-9550" b="-9550"/>
              </a:stretch>
            </a:blipFill>
          </p:spPr>
          <p:txBody>
            <a:bodyPr/>
            <a:lstStyle/>
            <a:p>
              <a:endParaRPr lang="en-IN" sz="1245" dirty="0"/>
            </a:p>
          </p:txBody>
        </p:sp>
      </p:grpSp>
      <p:sp>
        <p:nvSpPr>
          <p:cNvPr id="8" name="TextBox 7">
            <a:extLst>
              <a:ext uri="{FF2B5EF4-FFF2-40B4-BE49-F238E27FC236}">
                <a16:creationId xmlns:a16="http://schemas.microsoft.com/office/drawing/2014/main" id="{1CFAFDC7-5FD4-AA0C-2C85-1B59ED6CD792}"/>
              </a:ext>
            </a:extLst>
          </p:cNvPr>
          <p:cNvSpPr txBox="1"/>
          <p:nvPr/>
        </p:nvSpPr>
        <p:spPr>
          <a:xfrm>
            <a:off x="358892" y="2584502"/>
            <a:ext cx="5648959" cy="1754326"/>
          </a:xfrm>
          <a:prstGeom prst="rect">
            <a:avLst/>
          </a:prstGeom>
          <a:noFill/>
        </p:spPr>
        <p:txBody>
          <a:bodyPr wrap="square" lIns="91440" tIns="45720" rIns="91440" bIns="45720" rtlCol="0" anchor="t">
            <a:spAutoFit/>
          </a:bodyPr>
          <a:lstStyle/>
          <a:p>
            <a:pPr algn="ctr"/>
            <a:r>
              <a:rPr lang="en-US" sz="3600" b="1" dirty="0">
                <a:solidFill>
                  <a:srgbClr val="023558"/>
                </a:solidFill>
                <a:latin typeface="+mj-lt"/>
              </a:rPr>
              <a:t>Full Stack Web Development with AI Tools</a:t>
            </a:r>
            <a:endParaRPr lang="en-US" sz="3600" b="1" dirty="0">
              <a:solidFill>
                <a:srgbClr val="023558"/>
              </a:solidFill>
            </a:endParaRPr>
          </a:p>
        </p:txBody>
      </p:sp>
      <p:pic>
        <p:nvPicPr>
          <p:cNvPr id="10" name="Picture 9" descr="A close up of a logo&#10;&#10;Description automatically generated">
            <a:extLst>
              <a:ext uri="{FF2B5EF4-FFF2-40B4-BE49-F238E27FC236}">
                <a16:creationId xmlns:a16="http://schemas.microsoft.com/office/drawing/2014/main" id="{54F00DD0-EB7B-EBC0-7FBE-8E865107AF0D}"/>
              </a:ext>
            </a:extLst>
          </p:cNvPr>
          <p:cNvPicPr>
            <a:picLocks noChangeAspect="1"/>
          </p:cNvPicPr>
          <p:nvPr/>
        </p:nvPicPr>
        <p:blipFill>
          <a:blip r:embed="rId7"/>
          <a:stretch>
            <a:fillRect/>
          </a:stretch>
        </p:blipFill>
        <p:spPr>
          <a:xfrm>
            <a:off x="322861" y="388408"/>
            <a:ext cx="1926070" cy="626440"/>
          </a:xfrm>
          <a:prstGeom prst="rect">
            <a:avLst/>
          </a:prstGeom>
        </p:spPr>
      </p:pic>
      <p:sp>
        <p:nvSpPr>
          <p:cNvPr id="11" name="TextBox 10">
            <a:extLst>
              <a:ext uri="{FF2B5EF4-FFF2-40B4-BE49-F238E27FC236}">
                <a16:creationId xmlns:a16="http://schemas.microsoft.com/office/drawing/2014/main" id="{9AB315E8-A49C-3C13-082D-0A9135A687F9}"/>
              </a:ext>
            </a:extLst>
          </p:cNvPr>
          <p:cNvSpPr txBox="1"/>
          <p:nvPr/>
        </p:nvSpPr>
        <p:spPr>
          <a:xfrm>
            <a:off x="992572" y="4519689"/>
            <a:ext cx="4273414" cy="338554"/>
          </a:xfrm>
          <a:prstGeom prst="rect">
            <a:avLst/>
          </a:prstGeom>
          <a:noFill/>
        </p:spPr>
        <p:txBody>
          <a:bodyPr wrap="square" lIns="91440" tIns="45720" rIns="91440" bIns="45720" rtlCol="0" anchor="t">
            <a:spAutoFit/>
          </a:bodyPr>
          <a:lstStyle/>
          <a:p>
            <a:pPr algn="ctr"/>
            <a:r>
              <a:rPr lang="en-US" sz="1600" b="1" i="1" dirty="0">
                <a:solidFill>
                  <a:srgbClr val="023558"/>
                </a:solidFill>
              </a:rPr>
              <a:t>Team Details – NG_CP_Team_251</a:t>
            </a:r>
          </a:p>
        </p:txBody>
      </p:sp>
      <p:sp>
        <p:nvSpPr>
          <p:cNvPr id="12" name="TextBox 11">
            <a:extLst>
              <a:ext uri="{FF2B5EF4-FFF2-40B4-BE49-F238E27FC236}">
                <a16:creationId xmlns:a16="http://schemas.microsoft.com/office/drawing/2014/main" id="{86310590-615E-A8EC-A0AB-F60F9F138367}"/>
              </a:ext>
            </a:extLst>
          </p:cNvPr>
          <p:cNvSpPr txBox="1"/>
          <p:nvPr/>
        </p:nvSpPr>
        <p:spPr>
          <a:xfrm>
            <a:off x="2118539" y="4919653"/>
            <a:ext cx="3073381" cy="954107"/>
          </a:xfrm>
          <a:prstGeom prst="rect">
            <a:avLst/>
          </a:prstGeom>
          <a:noFill/>
        </p:spPr>
        <p:txBody>
          <a:bodyPr wrap="square" lIns="91440" tIns="45720" rIns="91440" bIns="45720" rtlCol="0" anchor="t">
            <a:spAutoFit/>
          </a:bodyPr>
          <a:lstStyle/>
          <a:p>
            <a:pPr algn="ctr"/>
            <a:r>
              <a:rPr lang="en-US" sz="1400" i="1" dirty="0">
                <a:solidFill>
                  <a:srgbClr val="023558"/>
                </a:solidFill>
              </a:rPr>
              <a:t>Name: Ujjwal Singh</a:t>
            </a:r>
          </a:p>
          <a:p>
            <a:pPr algn="ctr"/>
            <a:r>
              <a:rPr lang="en-US" sz="1400" i="1" dirty="0">
                <a:solidFill>
                  <a:srgbClr val="023558"/>
                </a:solidFill>
              </a:rPr>
              <a:t>Name: Priyanka Saini</a:t>
            </a:r>
          </a:p>
          <a:p>
            <a:pPr algn="ctr"/>
            <a:r>
              <a:rPr lang="en-US" sz="1400" i="1" dirty="0">
                <a:solidFill>
                  <a:srgbClr val="023558"/>
                </a:solidFill>
              </a:rPr>
              <a:t>Name: Rajat Gupta</a:t>
            </a:r>
          </a:p>
          <a:p>
            <a:pPr algn="ctr"/>
            <a:r>
              <a:rPr lang="en-US" sz="1400" i="1" dirty="0">
                <a:solidFill>
                  <a:srgbClr val="023558"/>
                </a:solidFill>
              </a:rPr>
              <a:t>Name :Ankit Pandey</a:t>
            </a:r>
          </a:p>
        </p:txBody>
      </p:sp>
      <p:sp>
        <p:nvSpPr>
          <p:cNvPr id="13" name="TextBox 12">
            <a:extLst>
              <a:ext uri="{FF2B5EF4-FFF2-40B4-BE49-F238E27FC236}">
                <a16:creationId xmlns:a16="http://schemas.microsoft.com/office/drawing/2014/main" id="{F30F0B85-2D0B-8CE2-0C62-378937D4A485}"/>
              </a:ext>
            </a:extLst>
          </p:cNvPr>
          <p:cNvSpPr txBox="1"/>
          <p:nvPr/>
        </p:nvSpPr>
        <p:spPr>
          <a:xfrm>
            <a:off x="1617088" y="5898012"/>
            <a:ext cx="4037716" cy="523220"/>
          </a:xfrm>
          <a:prstGeom prst="rect">
            <a:avLst/>
          </a:prstGeom>
          <a:noFill/>
        </p:spPr>
        <p:txBody>
          <a:bodyPr wrap="square" lIns="91440" tIns="45720" rIns="91440" bIns="45720" rtlCol="0" anchor="t">
            <a:spAutoFit/>
          </a:bodyPr>
          <a:lstStyle/>
          <a:p>
            <a:pPr algn="ctr"/>
            <a:r>
              <a:rPr lang="en-US" sz="1400" i="1" dirty="0">
                <a:solidFill>
                  <a:srgbClr val="023558"/>
                </a:solidFill>
              </a:rPr>
              <a:t>College: Meerut Institute of Technology,</a:t>
            </a:r>
          </a:p>
          <a:p>
            <a:pPr algn="ctr"/>
            <a:r>
              <a:rPr lang="en-US" sz="1400" i="1" dirty="0">
                <a:solidFill>
                  <a:srgbClr val="023558"/>
                </a:solidFill>
              </a:rPr>
              <a:t>Meerut</a:t>
            </a:r>
          </a:p>
        </p:txBody>
      </p:sp>
      <p:grpSp>
        <p:nvGrpSpPr>
          <p:cNvPr id="15" name="Group 14">
            <a:extLst>
              <a:ext uri="{FF2B5EF4-FFF2-40B4-BE49-F238E27FC236}">
                <a16:creationId xmlns:a16="http://schemas.microsoft.com/office/drawing/2014/main" id="{91686482-2ABD-404B-4ABA-CEB96E4AB9C1}"/>
              </a:ext>
            </a:extLst>
          </p:cNvPr>
          <p:cNvGrpSpPr/>
          <p:nvPr/>
        </p:nvGrpSpPr>
        <p:grpSpPr>
          <a:xfrm>
            <a:off x="995345" y="1645077"/>
            <a:ext cx="4588472" cy="742352"/>
            <a:chOff x="1283711" y="1438666"/>
            <a:chExt cx="4588472" cy="742352"/>
          </a:xfrm>
        </p:grpSpPr>
        <p:sp>
          <p:nvSpPr>
            <p:cNvPr id="14" name="Rectangle: Rounded Corners 13">
              <a:extLst>
                <a:ext uri="{FF2B5EF4-FFF2-40B4-BE49-F238E27FC236}">
                  <a16:creationId xmlns:a16="http://schemas.microsoft.com/office/drawing/2014/main" id="{FE615D82-5CB2-52DA-0B05-5FE8B54D042E}"/>
                </a:ext>
              </a:extLst>
            </p:cNvPr>
            <p:cNvSpPr/>
            <p:nvPr/>
          </p:nvSpPr>
          <p:spPr>
            <a:xfrm>
              <a:off x="1283711" y="1438666"/>
              <a:ext cx="4588472" cy="742352"/>
            </a:xfrm>
            <a:prstGeom prst="roundRect">
              <a:avLst/>
            </a:prstGeom>
            <a:solidFill>
              <a:srgbClr val="0349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
            </a:p>
          </p:txBody>
        </p:sp>
        <p:sp>
          <p:nvSpPr>
            <p:cNvPr id="9" name="TextBox 8">
              <a:extLst>
                <a:ext uri="{FF2B5EF4-FFF2-40B4-BE49-F238E27FC236}">
                  <a16:creationId xmlns:a16="http://schemas.microsoft.com/office/drawing/2014/main" id="{DBCEE186-AA2C-A9BA-A43A-D62A437771F7}"/>
                </a:ext>
              </a:extLst>
            </p:cNvPr>
            <p:cNvSpPr txBox="1"/>
            <p:nvPr/>
          </p:nvSpPr>
          <p:spPr>
            <a:xfrm>
              <a:off x="1441240" y="1609787"/>
              <a:ext cx="4273414" cy="400110"/>
            </a:xfrm>
            <a:prstGeom prst="rect">
              <a:avLst/>
            </a:prstGeom>
            <a:noFill/>
          </p:spPr>
          <p:txBody>
            <a:bodyPr wrap="square" lIns="91440" tIns="45720" rIns="91440" bIns="45720" rtlCol="0" anchor="t">
              <a:spAutoFit/>
            </a:bodyPr>
            <a:lstStyle/>
            <a:p>
              <a:pPr algn="ctr"/>
              <a:r>
                <a:rPr lang="en-US" sz="2000" b="1" dirty="0">
                  <a:solidFill>
                    <a:srgbClr val="FFE500"/>
                  </a:solidFill>
                </a:rPr>
                <a:t>Next Gen Employability Program</a:t>
              </a:r>
              <a:endParaRPr lang="en-US" dirty="0">
                <a:solidFill>
                  <a:srgbClr val="FFE500"/>
                </a:solidFil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09;p11">
            <a:extLst>
              <a:ext uri="{FF2B5EF4-FFF2-40B4-BE49-F238E27FC236}">
                <a16:creationId xmlns:a16="http://schemas.microsoft.com/office/drawing/2014/main" id="{B5051806-81C7-A71F-68BA-BB4E60B3180F}"/>
              </a:ext>
            </a:extLst>
          </p:cNvPr>
          <p:cNvSpPr txBox="1">
            <a:spLocks/>
          </p:cNvSpPr>
          <p:nvPr/>
        </p:nvSpPr>
        <p:spPr>
          <a:xfrm>
            <a:off x="0" y="865188"/>
            <a:ext cx="3914775" cy="43021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2400" b="1" dirty="0">
                <a:solidFill>
                  <a:srgbClr val="002060"/>
                </a:solidFill>
              </a:rPr>
              <a:t>TECHNOLOGY STACK:</a:t>
            </a:r>
          </a:p>
        </p:txBody>
      </p:sp>
      <p:sp>
        <p:nvSpPr>
          <p:cNvPr id="4" name="TextBox 3">
            <a:extLst>
              <a:ext uri="{FF2B5EF4-FFF2-40B4-BE49-F238E27FC236}">
                <a16:creationId xmlns:a16="http://schemas.microsoft.com/office/drawing/2014/main" id="{3E40C0BF-A230-5EEE-E53D-32D242133B50}"/>
              </a:ext>
            </a:extLst>
          </p:cNvPr>
          <p:cNvSpPr txBox="1"/>
          <p:nvPr/>
        </p:nvSpPr>
        <p:spPr>
          <a:xfrm>
            <a:off x="320842" y="1613474"/>
            <a:ext cx="6128084" cy="4135299"/>
          </a:xfrm>
          <a:prstGeom prst="rect">
            <a:avLst/>
          </a:prstGeom>
          <a:noFill/>
        </p:spPr>
        <p:txBody>
          <a:bodyPr wrap="square">
            <a:spAutoFit/>
          </a:bodyPr>
          <a:lstStyle/>
          <a:p>
            <a:pPr>
              <a:buNone/>
            </a:pPr>
            <a:r>
              <a:rPr lang="en-IN" b="1" dirty="0"/>
              <a:t>Frontend</a:t>
            </a:r>
          </a:p>
          <a:p>
            <a:r>
              <a:rPr lang="en-IN" dirty="0"/>
              <a:t>•</a:t>
            </a:r>
            <a:r>
              <a:rPr lang="en-IN" sz="2000" dirty="0"/>
              <a:t> </a:t>
            </a:r>
            <a:r>
              <a:rPr lang="en-IN" sz="1600" dirty="0"/>
              <a:t>HTML, CSS, JavaScript</a:t>
            </a:r>
          </a:p>
          <a:p>
            <a:endParaRPr lang="en-IN" dirty="0"/>
          </a:p>
          <a:p>
            <a:pPr>
              <a:buNone/>
            </a:pPr>
            <a:r>
              <a:rPr lang="en-IN" b="1" dirty="0"/>
              <a:t>Backend</a:t>
            </a:r>
          </a:p>
          <a:p>
            <a:pPr>
              <a:buNone/>
            </a:pPr>
            <a:r>
              <a:rPr lang="en-IN" dirty="0"/>
              <a:t>• </a:t>
            </a:r>
            <a:r>
              <a:rPr lang="en-IN" sz="1600" dirty="0"/>
              <a:t>Django 5.2 (Python)</a:t>
            </a:r>
          </a:p>
          <a:p>
            <a:pPr>
              <a:buNone/>
            </a:pPr>
            <a:endParaRPr lang="en-IN" dirty="0"/>
          </a:p>
          <a:p>
            <a:pPr>
              <a:buNone/>
            </a:pPr>
            <a:r>
              <a:rPr lang="en-IN" b="1" dirty="0"/>
              <a:t>Database</a:t>
            </a:r>
          </a:p>
          <a:p>
            <a:pPr>
              <a:buNone/>
            </a:pPr>
            <a:r>
              <a:rPr lang="en-IN" dirty="0"/>
              <a:t>• SQLite</a:t>
            </a:r>
          </a:p>
          <a:p>
            <a:pPr>
              <a:buNone/>
            </a:pPr>
            <a:endParaRPr lang="en-IN" dirty="0"/>
          </a:p>
          <a:p>
            <a:pPr>
              <a:buNone/>
            </a:pPr>
            <a:r>
              <a:rPr lang="en-IN" b="1" dirty="0"/>
              <a:t>Maps</a:t>
            </a:r>
          </a:p>
          <a:p>
            <a:pPr>
              <a:buNone/>
            </a:pPr>
            <a:r>
              <a:rPr lang="en-IN" dirty="0"/>
              <a:t>• </a:t>
            </a:r>
            <a:r>
              <a:rPr lang="en-IN" sz="1600" dirty="0"/>
              <a:t>OpenStreetMap (Leaflet)</a:t>
            </a:r>
          </a:p>
          <a:p>
            <a:pPr>
              <a:buNone/>
            </a:pPr>
            <a:endParaRPr lang="en-IN" dirty="0"/>
          </a:p>
          <a:p>
            <a:pPr>
              <a:buNone/>
            </a:pPr>
            <a:r>
              <a:rPr lang="en-IN" b="1" dirty="0"/>
              <a:t>Development Tools</a:t>
            </a:r>
          </a:p>
          <a:p>
            <a:r>
              <a:rPr lang="en-IN" dirty="0"/>
              <a:t>• </a:t>
            </a:r>
            <a:r>
              <a:rPr lang="en-IN" sz="1600" dirty="0"/>
              <a:t>VS Code</a:t>
            </a:r>
          </a:p>
        </p:txBody>
      </p:sp>
      <p:pic>
        <p:nvPicPr>
          <p:cNvPr id="6" name="Picture 5">
            <a:extLst>
              <a:ext uri="{FF2B5EF4-FFF2-40B4-BE49-F238E27FC236}">
                <a16:creationId xmlns:a16="http://schemas.microsoft.com/office/drawing/2014/main" id="{E821C8A1-EDAD-FDC7-0EFE-C5711AA3B7E6}"/>
              </a:ext>
            </a:extLst>
          </p:cNvPr>
          <p:cNvPicPr>
            <a:picLocks noChangeAspect="1"/>
          </p:cNvPicPr>
          <p:nvPr/>
        </p:nvPicPr>
        <p:blipFill>
          <a:blip r:embed="rId2"/>
          <a:stretch>
            <a:fillRect/>
          </a:stretch>
        </p:blipFill>
        <p:spPr>
          <a:xfrm>
            <a:off x="6096000" y="1295400"/>
            <a:ext cx="5967663" cy="4833183"/>
          </a:xfrm>
          <a:prstGeom prst="rect">
            <a:avLst/>
          </a:prstGeom>
        </p:spPr>
      </p:pic>
    </p:spTree>
    <p:extLst>
      <p:ext uri="{BB962C8B-B14F-4D97-AF65-F5344CB8AC3E}">
        <p14:creationId xmlns:p14="http://schemas.microsoft.com/office/powerpoint/2010/main" val="947001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09;p11">
            <a:extLst>
              <a:ext uri="{FF2B5EF4-FFF2-40B4-BE49-F238E27FC236}">
                <a16:creationId xmlns:a16="http://schemas.microsoft.com/office/drawing/2014/main" id="{5529984D-5E2F-4387-9C1A-272074F11DCE}"/>
              </a:ext>
            </a:extLst>
          </p:cNvPr>
          <p:cNvSpPr txBox="1">
            <a:spLocks/>
          </p:cNvSpPr>
          <p:nvPr/>
        </p:nvSpPr>
        <p:spPr>
          <a:xfrm>
            <a:off x="174709" y="865963"/>
            <a:ext cx="3914700" cy="429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2400" b="1" dirty="0">
                <a:solidFill>
                  <a:srgbClr val="002060"/>
                </a:solidFill>
              </a:rPr>
              <a:t>SYSTEM FLOWCHART:</a:t>
            </a:r>
          </a:p>
        </p:txBody>
      </p:sp>
      <p:pic>
        <p:nvPicPr>
          <p:cNvPr id="6" name="Picture 5">
            <a:extLst>
              <a:ext uri="{FF2B5EF4-FFF2-40B4-BE49-F238E27FC236}">
                <a16:creationId xmlns:a16="http://schemas.microsoft.com/office/drawing/2014/main" id="{65648B8B-0497-3BAA-8C9C-DFC99174EDE8}"/>
              </a:ext>
            </a:extLst>
          </p:cNvPr>
          <p:cNvPicPr>
            <a:picLocks noChangeAspect="1"/>
          </p:cNvPicPr>
          <p:nvPr/>
        </p:nvPicPr>
        <p:blipFill>
          <a:blip r:embed="rId2"/>
          <a:stretch>
            <a:fillRect/>
          </a:stretch>
        </p:blipFill>
        <p:spPr>
          <a:xfrm>
            <a:off x="4089409" y="639229"/>
            <a:ext cx="6819186" cy="5911516"/>
          </a:xfrm>
          <a:prstGeom prst="rect">
            <a:avLst/>
          </a:prstGeom>
        </p:spPr>
      </p:pic>
    </p:spTree>
    <p:extLst>
      <p:ext uri="{BB962C8B-B14F-4D97-AF65-F5344CB8AC3E}">
        <p14:creationId xmlns:p14="http://schemas.microsoft.com/office/powerpoint/2010/main" val="1539815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BBB6E8-1D9A-058B-E81C-E38A04ED6AAA}"/>
              </a:ext>
            </a:extLst>
          </p:cNvPr>
          <p:cNvSpPr txBox="1"/>
          <p:nvPr/>
        </p:nvSpPr>
        <p:spPr>
          <a:xfrm>
            <a:off x="329938" y="970961"/>
            <a:ext cx="3421930" cy="461665"/>
          </a:xfrm>
          <a:prstGeom prst="rect">
            <a:avLst/>
          </a:prstGeom>
          <a:noFill/>
        </p:spPr>
        <p:txBody>
          <a:bodyPr wrap="square" rtlCol="0">
            <a:spAutoFit/>
          </a:bodyPr>
          <a:lstStyle/>
          <a:p>
            <a:r>
              <a:rPr lang="en-US" sz="2400" b="1" dirty="0">
                <a:solidFill>
                  <a:srgbClr val="002060"/>
                </a:solidFill>
              </a:rPr>
              <a:t>CORE MODULES:</a:t>
            </a:r>
            <a:endParaRPr lang="en-IN" sz="2400" b="1" dirty="0">
              <a:solidFill>
                <a:srgbClr val="002060"/>
              </a:solidFill>
            </a:endParaRPr>
          </a:p>
        </p:txBody>
      </p:sp>
      <p:sp>
        <p:nvSpPr>
          <p:cNvPr id="4" name="TextBox 3">
            <a:extLst>
              <a:ext uri="{FF2B5EF4-FFF2-40B4-BE49-F238E27FC236}">
                <a16:creationId xmlns:a16="http://schemas.microsoft.com/office/drawing/2014/main" id="{B89C772A-2E7A-A47B-2A63-422E8F52EC85}"/>
              </a:ext>
            </a:extLst>
          </p:cNvPr>
          <p:cNvSpPr txBox="1"/>
          <p:nvPr/>
        </p:nvSpPr>
        <p:spPr>
          <a:xfrm>
            <a:off x="421186" y="1544593"/>
            <a:ext cx="8309811" cy="3062890"/>
          </a:xfrm>
          <a:prstGeom prst="rect">
            <a:avLst/>
          </a:prstGeom>
          <a:noFill/>
        </p:spPr>
        <p:txBody>
          <a:bodyPr wrap="square">
            <a:spAutoFit/>
          </a:bodyPr>
          <a:lstStyle/>
          <a:p>
            <a:pPr marL="285750" indent="-285750">
              <a:lnSpc>
                <a:spcPct val="250000"/>
              </a:lnSpc>
              <a:buFont typeface="Arial" panose="020B0604020202020204" pitchFamily="34" charset="0"/>
              <a:buChar char="•"/>
            </a:pPr>
            <a:r>
              <a:rPr lang="en-IN" sz="1600" dirty="0"/>
              <a:t>User Module</a:t>
            </a:r>
          </a:p>
          <a:p>
            <a:pPr marL="285750" indent="-285750">
              <a:lnSpc>
                <a:spcPct val="250000"/>
              </a:lnSpc>
              <a:buFont typeface="Arial" panose="020B0604020202020204" pitchFamily="34" charset="0"/>
              <a:buChar char="•"/>
            </a:pPr>
            <a:r>
              <a:rPr lang="en-IN" sz="1600" dirty="0"/>
              <a:t>Complaint Submission Module</a:t>
            </a:r>
          </a:p>
          <a:p>
            <a:pPr marL="285750" indent="-285750">
              <a:lnSpc>
                <a:spcPct val="250000"/>
              </a:lnSpc>
              <a:buFont typeface="Arial" panose="020B0604020202020204" pitchFamily="34" charset="0"/>
              <a:buChar char="•"/>
            </a:pPr>
            <a:r>
              <a:rPr lang="en-IN" sz="1600" dirty="0"/>
              <a:t>Complaint Tracking Module</a:t>
            </a:r>
          </a:p>
          <a:p>
            <a:pPr marL="285750" indent="-285750">
              <a:lnSpc>
                <a:spcPct val="250000"/>
              </a:lnSpc>
              <a:buFont typeface="Arial" panose="020B0604020202020204" pitchFamily="34" charset="0"/>
              <a:buChar char="•"/>
            </a:pPr>
            <a:r>
              <a:rPr lang="en-IN" sz="1600" dirty="0"/>
              <a:t> Authority Dashboard Module</a:t>
            </a:r>
          </a:p>
          <a:p>
            <a:pPr marL="285750" indent="-285750">
              <a:lnSpc>
                <a:spcPct val="250000"/>
              </a:lnSpc>
              <a:buFont typeface="Arial" panose="020B0604020202020204" pitchFamily="34" charset="0"/>
              <a:buChar char="•"/>
            </a:pPr>
            <a:r>
              <a:rPr lang="en-IN" sz="1600" dirty="0"/>
              <a:t>Feedback Module</a:t>
            </a:r>
          </a:p>
        </p:txBody>
      </p:sp>
    </p:spTree>
    <p:extLst>
      <p:ext uri="{BB962C8B-B14F-4D97-AF65-F5344CB8AC3E}">
        <p14:creationId xmlns:p14="http://schemas.microsoft.com/office/powerpoint/2010/main" val="2464265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BD903F-1EE1-286B-E53F-4C547138DC43}"/>
              </a:ext>
            </a:extLst>
          </p:cNvPr>
          <p:cNvPicPr>
            <a:picLocks noChangeAspect="1"/>
          </p:cNvPicPr>
          <p:nvPr/>
        </p:nvPicPr>
        <p:blipFill>
          <a:blip r:embed="rId2"/>
          <a:srcRect t="9231" r="2572" b="4999"/>
          <a:stretch>
            <a:fillRect/>
          </a:stretch>
        </p:blipFill>
        <p:spPr>
          <a:xfrm>
            <a:off x="112295" y="918410"/>
            <a:ext cx="5983705" cy="4586651"/>
          </a:xfrm>
          <a:prstGeom prst="rect">
            <a:avLst/>
          </a:prstGeom>
        </p:spPr>
      </p:pic>
      <p:pic>
        <p:nvPicPr>
          <p:cNvPr id="5" name="Picture 4">
            <a:extLst>
              <a:ext uri="{FF2B5EF4-FFF2-40B4-BE49-F238E27FC236}">
                <a16:creationId xmlns:a16="http://schemas.microsoft.com/office/drawing/2014/main" id="{D7BAE40A-7E2D-7C37-2313-7371426FC7D7}"/>
              </a:ext>
            </a:extLst>
          </p:cNvPr>
          <p:cNvPicPr>
            <a:picLocks noChangeAspect="1"/>
          </p:cNvPicPr>
          <p:nvPr/>
        </p:nvPicPr>
        <p:blipFill>
          <a:blip r:embed="rId3"/>
          <a:srcRect t="9220" r="3533" b="6030"/>
          <a:stretch>
            <a:fillRect/>
          </a:stretch>
        </p:blipFill>
        <p:spPr>
          <a:xfrm>
            <a:off x="6320589" y="918411"/>
            <a:ext cx="5759116" cy="3858862"/>
          </a:xfrm>
          <a:prstGeom prst="rect">
            <a:avLst/>
          </a:prstGeom>
        </p:spPr>
      </p:pic>
    </p:spTree>
    <p:extLst>
      <p:ext uri="{BB962C8B-B14F-4D97-AF65-F5344CB8AC3E}">
        <p14:creationId xmlns:p14="http://schemas.microsoft.com/office/powerpoint/2010/main" val="29034363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40D7E9-CDE9-C1A0-8BD6-CE23D98A1C3A}"/>
              </a:ext>
            </a:extLst>
          </p:cNvPr>
          <p:cNvPicPr>
            <a:picLocks noChangeAspect="1"/>
          </p:cNvPicPr>
          <p:nvPr/>
        </p:nvPicPr>
        <p:blipFill>
          <a:blip r:embed="rId2"/>
          <a:srcRect l="2632" t="9590" r="1710" b="5966"/>
          <a:stretch>
            <a:fillRect/>
          </a:stretch>
        </p:blipFill>
        <p:spPr>
          <a:xfrm>
            <a:off x="2174032" y="1042818"/>
            <a:ext cx="6456783" cy="4648855"/>
          </a:xfrm>
          <a:prstGeom prst="rect">
            <a:avLst/>
          </a:prstGeom>
        </p:spPr>
      </p:pic>
    </p:spTree>
    <p:extLst>
      <p:ext uri="{BB962C8B-B14F-4D97-AF65-F5344CB8AC3E}">
        <p14:creationId xmlns:p14="http://schemas.microsoft.com/office/powerpoint/2010/main" val="2333671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A86F00-3536-3B75-069E-9B32A1C61D64}"/>
              </a:ext>
            </a:extLst>
          </p:cNvPr>
          <p:cNvPicPr>
            <a:picLocks noChangeAspect="1"/>
          </p:cNvPicPr>
          <p:nvPr/>
        </p:nvPicPr>
        <p:blipFill>
          <a:blip r:embed="rId2"/>
          <a:srcRect l="7369" t="9590" r="1387" b="5031"/>
          <a:stretch>
            <a:fillRect/>
          </a:stretch>
        </p:blipFill>
        <p:spPr>
          <a:xfrm>
            <a:off x="152401" y="896558"/>
            <a:ext cx="5203371" cy="4327326"/>
          </a:xfrm>
          <a:prstGeom prst="rect">
            <a:avLst/>
          </a:prstGeom>
        </p:spPr>
      </p:pic>
      <p:pic>
        <p:nvPicPr>
          <p:cNvPr id="16" name="Picture 15">
            <a:extLst>
              <a:ext uri="{FF2B5EF4-FFF2-40B4-BE49-F238E27FC236}">
                <a16:creationId xmlns:a16="http://schemas.microsoft.com/office/drawing/2014/main" id="{B811FAD6-6B66-A7E6-7B2A-323F975D79CF}"/>
              </a:ext>
            </a:extLst>
          </p:cNvPr>
          <p:cNvPicPr>
            <a:picLocks noChangeAspect="1"/>
          </p:cNvPicPr>
          <p:nvPr/>
        </p:nvPicPr>
        <p:blipFill>
          <a:blip r:embed="rId3"/>
          <a:srcRect t="10760" b="4562"/>
          <a:stretch>
            <a:fillRect/>
          </a:stretch>
        </p:blipFill>
        <p:spPr>
          <a:xfrm>
            <a:off x="5652122" y="896558"/>
            <a:ext cx="6250630" cy="4253940"/>
          </a:xfrm>
          <a:prstGeom prst="rect">
            <a:avLst/>
          </a:prstGeom>
        </p:spPr>
      </p:pic>
    </p:spTree>
    <p:extLst>
      <p:ext uri="{BB962C8B-B14F-4D97-AF65-F5344CB8AC3E}">
        <p14:creationId xmlns:p14="http://schemas.microsoft.com/office/powerpoint/2010/main" val="376367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F75266-00F9-6462-9492-85F82FE276D6}"/>
              </a:ext>
            </a:extLst>
          </p:cNvPr>
          <p:cNvSpPr txBox="1"/>
          <p:nvPr/>
        </p:nvSpPr>
        <p:spPr>
          <a:xfrm>
            <a:off x="471341" y="919237"/>
            <a:ext cx="10277524" cy="830997"/>
          </a:xfrm>
          <a:prstGeom prst="rect">
            <a:avLst/>
          </a:prstGeom>
          <a:noFill/>
        </p:spPr>
        <p:txBody>
          <a:bodyPr wrap="square" rtlCol="0">
            <a:spAutoFit/>
          </a:bodyPr>
          <a:lstStyle/>
          <a:p>
            <a:r>
              <a:rPr lang="en-US" sz="2400" b="1" dirty="0">
                <a:solidFill>
                  <a:srgbClr val="002060"/>
                </a:solidFill>
              </a:rPr>
              <a:t>CONCLUSION:                                           FUTUREWORK:</a:t>
            </a:r>
          </a:p>
          <a:p>
            <a:endParaRPr lang="en-IN" sz="2400" b="1" dirty="0">
              <a:solidFill>
                <a:srgbClr val="002060"/>
              </a:solidFill>
            </a:endParaRPr>
          </a:p>
        </p:txBody>
      </p:sp>
      <p:sp>
        <p:nvSpPr>
          <p:cNvPr id="3" name="TextBox 2">
            <a:extLst>
              <a:ext uri="{FF2B5EF4-FFF2-40B4-BE49-F238E27FC236}">
                <a16:creationId xmlns:a16="http://schemas.microsoft.com/office/drawing/2014/main" id="{56B61CAA-5E68-F208-0E77-CFB595F1DEE9}"/>
              </a:ext>
            </a:extLst>
          </p:cNvPr>
          <p:cNvSpPr txBox="1"/>
          <p:nvPr/>
        </p:nvSpPr>
        <p:spPr>
          <a:xfrm>
            <a:off x="471341" y="1150070"/>
            <a:ext cx="4260915" cy="1775166"/>
          </a:xfrm>
          <a:prstGeom prst="rect">
            <a:avLst/>
          </a:prstGeom>
          <a:noFill/>
        </p:spPr>
        <p:txBody>
          <a:bodyPr wrap="square" rtlCol="0">
            <a:spAutoFit/>
          </a:bodyPr>
          <a:lstStyle/>
          <a:p>
            <a:endParaRPr lang="en-IN" sz="1600" dirty="0"/>
          </a:p>
          <a:p>
            <a:endParaRPr lang="en-IN" dirty="0"/>
          </a:p>
          <a:p>
            <a:pPr>
              <a:lnSpc>
                <a:spcPct val="200000"/>
              </a:lnSpc>
            </a:pPr>
            <a:endParaRPr lang="en-IN" dirty="0"/>
          </a:p>
          <a:p>
            <a:endParaRPr lang="en-IN" dirty="0"/>
          </a:p>
          <a:p>
            <a:endParaRPr lang="en-IN" dirty="0"/>
          </a:p>
        </p:txBody>
      </p:sp>
      <p:sp>
        <p:nvSpPr>
          <p:cNvPr id="4" name="Rectangle 1">
            <a:extLst>
              <a:ext uri="{FF2B5EF4-FFF2-40B4-BE49-F238E27FC236}">
                <a16:creationId xmlns:a16="http://schemas.microsoft.com/office/drawing/2014/main" id="{A65E656E-7DE1-93FA-1D55-0E6124BA33F3}"/>
              </a:ext>
            </a:extLst>
          </p:cNvPr>
          <p:cNvSpPr>
            <a:spLocks noChangeArrowheads="1"/>
          </p:cNvSpPr>
          <p:nvPr/>
        </p:nvSpPr>
        <p:spPr bwMode="auto">
          <a:xfrm>
            <a:off x="471341" y="1377467"/>
            <a:ext cx="5127354" cy="4940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 Improves communication between citizens and authorities</a:t>
            </a:r>
            <a:r>
              <a:rPr lang="en-US" altLang="en-US" sz="1600" dirty="0">
                <a:solidFill>
                  <a:schemeClr val="tx1"/>
                </a:solidFill>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 Reduces manual work and delays in grievance handling</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 Increases accountability through feedback and status updates</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 Supports efficient and smarter city governance</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 Provides a digital platform for citizens to report civic issues easily</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 Ensures transparent and real-time complaint tracking</a:t>
            </a:r>
          </a:p>
        </p:txBody>
      </p:sp>
      <p:sp>
        <p:nvSpPr>
          <p:cNvPr id="6" name="Rectangle 2">
            <a:extLst>
              <a:ext uri="{FF2B5EF4-FFF2-40B4-BE49-F238E27FC236}">
                <a16:creationId xmlns:a16="http://schemas.microsoft.com/office/drawing/2014/main" id="{16061D8E-ED4E-8B6D-6CC6-B644E76AE865}"/>
              </a:ext>
            </a:extLst>
          </p:cNvPr>
          <p:cNvSpPr>
            <a:spLocks noChangeArrowheads="1"/>
          </p:cNvSpPr>
          <p:nvPr/>
        </p:nvSpPr>
        <p:spPr bwMode="auto">
          <a:xfrm>
            <a:off x="5980177" y="1200240"/>
            <a:ext cx="5413661" cy="3062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 Mobile application for citizen convenience</a:t>
            </a:r>
          </a:p>
          <a:p>
            <a:pPr marL="0" marR="0" lvl="0" indent="0" algn="l" defTabSz="914400" rtl="0" eaLnBrk="0" fontAlgn="base" latinLnBrk="0" hangingPunct="0">
              <a:lnSpc>
                <a:spcPct val="2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 AI chatbot for automated support and guidance</a:t>
            </a:r>
          </a:p>
          <a:p>
            <a:pPr marL="0" marR="0" lvl="0" indent="0" algn="l" defTabSz="914400" rtl="0" eaLnBrk="0" fontAlgn="base" latinLnBrk="0" hangingPunct="0">
              <a:lnSpc>
                <a:spcPct val="2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 Advanced analytics to identify issue trends and hotspots</a:t>
            </a:r>
          </a:p>
          <a:p>
            <a:pPr marL="0" marR="0" lvl="0" indent="0" algn="l" defTabSz="914400" rtl="0" eaLnBrk="0" fontAlgn="base" latinLnBrk="0" hangingPunct="0">
              <a:lnSpc>
                <a:spcPct val="2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 Admin dashboard for city-level monitoring</a:t>
            </a:r>
          </a:p>
          <a:p>
            <a:pPr marL="0" marR="0" lvl="0" indent="0" algn="l" defTabSz="914400" rtl="0" eaLnBrk="0" fontAlgn="base" latinLnBrk="0" hangingPunct="0">
              <a:lnSpc>
                <a:spcPct val="2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 Migration to PostgreSQL for scalability and performance</a:t>
            </a:r>
          </a:p>
        </p:txBody>
      </p:sp>
      <p:sp>
        <p:nvSpPr>
          <p:cNvPr id="8" name="TextBox 7">
            <a:extLst>
              <a:ext uri="{FF2B5EF4-FFF2-40B4-BE49-F238E27FC236}">
                <a16:creationId xmlns:a16="http://schemas.microsoft.com/office/drawing/2014/main" id="{884D7D38-44CB-7B0F-0CEE-8AF497E8F136}"/>
              </a:ext>
            </a:extLst>
          </p:cNvPr>
          <p:cNvSpPr txBox="1"/>
          <p:nvPr/>
        </p:nvSpPr>
        <p:spPr>
          <a:xfrm>
            <a:off x="5980177" y="4263130"/>
            <a:ext cx="8750968" cy="600677"/>
          </a:xfrm>
          <a:prstGeom prst="rect">
            <a:avLst/>
          </a:prstGeom>
          <a:noFill/>
        </p:spPr>
        <p:txBody>
          <a:bodyPr wrap="square">
            <a:spAutoFit/>
          </a:bodyPr>
          <a:lstStyle/>
          <a:p>
            <a:pPr marL="0" marR="0" lvl="0" indent="0" algn="l" defTabSz="914400" rtl="0" eaLnBrk="0" fontAlgn="base" latinLnBrk="0" hangingPunct="0">
              <a:lnSpc>
                <a:spcPct val="2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 SMS and email notifications for complaint updates</a:t>
            </a:r>
          </a:p>
        </p:txBody>
      </p:sp>
    </p:spTree>
    <p:extLst>
      <p:ext uri="{BB962C8B-B14F-4D97-AF65-F5344CB8AC3E}">
        <p14:creationId xmlns:p14="http://schemas.microsoft.com/office/powerpoint/2010/main" val="1821074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0E0CFA53-CCA4-D4E2-FCC5-6726C969662F}"/>
            </a:ext>
          </a:extLst>
        </p:cNvPr>
        <p:cNvGrpSpPr/>
        <p:nvPr/>
      </p:nvGrpSpPr>
      <p:grpSpPr>
        <a:xfrm>
          <a:off x="0" y="0"/>
          <a:ext cx="0" cy="0"/>
          <a:chOff x="0" y="0"/>
          <a:chExt cx="0" cy="0"/>
        </a:xfrm>
      </p:grpSpPr>
      <p:sp>
        <p:nvSpPr>
          <p:cNvPr id="61" name="Google Shape;61;g5fab984687_2_0">
            <a:extLst>
              <a:ext uri="{FF2B5EF4-FFF2-40B4-BE49-F238E27FC236}">
                <a16:creationId xmlns:a16="http://schemas.microsoft.com/office/drawing/2014/main" id="{6696FB24-3D2E-A463-EE53-519161154037}"/>
              </a:ext>
            </a:extLst>
          </p:cNvPr>
          <p:cNvSpPr txBox="1">
            <a:spLocks noGrp="1"/>
          </p:cNvSpPr>
          <p:nvPr>
            <p:ph type="title" idx="4294967295"/>
          </p:nvPr>
        </p:nvSpPr>
        <p:spPr>
          <a:xfrm>
            <a:off x="441395" y="969913"/>
            <a:ext cx="3914776" cy="429684"/>
          </a:xfrm>
          <a:prstGeom prst="rect">
            <a:avLst/>
          </a:prstGeom>
          <a:noFill/>
          <a:ln>
            <a:noFill/>
          </a:ln>
        </p:spPr>
        <p:txBody>
          <a:bodyPr spcFirstLastPara="1" wrap="square" lIns="121900" tIns="121900" rIns="121900" bIns="121900" anchor="t" anchorCtr="0">
            <a:noAutofit/>
          </a:bodyPr>
          <a:lstStyle/>
          <a:p>
            <a:pPr>
              <a:buSzPts val="2800"/>
            </a:pPr>
            <a:r>
              <a:rPr lang="en-US" sz="2400" b="1" dirty="0">
                <a:solidFill>
                  <a:srgbClr val="213163"/>
                </a:solidFill>
              </a:rPr>
              <a:t>REFERENCES:</a:t>
            </a:r>
            <a:endParaRPr lang="en-IN" sz="2400" b="1" dirty="0">
              <a:solidFill>
                <a:srgbClr val="213163"/>
              </a:solidFill>
            </a:endParaRPr>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441395" y="1475874"/>
            <a:ext cx="8898173" cy="707062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31133" lvl="0" indent="-231133">
              <a:lnSpc>
                <a:spcPct val="200000"/>
              </a:lnSpc>
              <a:spcBef>
                <a:spcPts val="267"/>
              </a:spcBef>
              <a:buClr>
                <a:srgbClr val="213163"/>
              </a:buClr>
              <a:buSzPts val="1867"/>
              <a:buFont typeface="Arial"/>
              <a:buChar char="•"/>
            </a:pPr>
            <a:r>
              <a:rPr lang="en-IN" sz="1867" b="1" dirty="0"/>
              <a:t>ChatGPT    –</a:t>
            </a:r>
            <a:r>
              <a:rPr lang="en-IN" sz="1867" dirty="0"/>
              <a:t>    </a:t>
            </a:r>
            <a:r>
              <a:rPr lang="en-IN" sz="1867" u="sng" dirty="0">
                <a:hlinkClick r:id="rId4"/>
              </a:rPr>
              <a:t>https://chat.openai.com</a:t>
            </a:r>
            <a:endParaRPr lang="en-IN" sz="1867" u="sng" dirty="0"/>
          </a:p>
          <a:p>
            <a:pPr marL="231133" lvl="0" indent="-231133">
              <a:lnSpc>
                <a:spcPct val="200000"/>
              </a:lnSpc>
              <a:spcBef>
                <a:spcPts val="267"/>
              </a:spcBef>
              <a:buClr>
                <a:srgbClr val="213163"/>
              </a:buClr>
              <a:buSzPts val="1867"/>
              <a:buFont typeface="Arial"/>
              <a:buChar char="•"/>
            </a:pPr>
            <a:endParaRPr lang="en-IN" sz="1867" u="sng" dirty="0"/>
          </a:p>
        </p:txBody>
      </p:sp>
      <p:sp>
        <p:nvSpPr>
          <p:cNvPr id="5" name="Rectangle 3">
            <a:extLst>
              <a:ext uri="{FF2B5EF4-FFF2-40B4-BE49-F238E27FC236}">
                <a16:creationId xmlns:a16="http://schemas.microsoft.com/office/drawing/2014/main" id="{2B0C675B-7ADB-A369-AFF9-B8646836ED6A}"/>
              </a:ext>
            </a:extLst>
          </p:cNvPr>
          <p:cNvSpPr>
            <a:spLocks noChangeArrowheads="1"/>
          </p:cNvSpPr>
          <p:nvPr/>
        </p:nvSpPr>
        <p:spPr bwMode="auto">
          <a:xfrm>
            <a:off x="441395" y="2058112"/>
            <a:ext cx="9215984" cy="27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Django Documentation –  </a:t>
            </a:r>
            <a:r>
              <a:rPr kumimoji="0" lang="en-US" altLang="en-US" sz="1800" i="0" u="none" strike="noStrike" cap="none" normalizeH="0" baseline="0" dirty="0">
                <a:ln>
                  <a:noFill/>
                </a:ln>
                <a:solidFill>
                  <a:schemeClr val="tx1"/>
                </a:solidFill>
                <a:effectLst/>
                <a:latin typeface="Arial" panose="020B0604020202020204" pitchFamily="34" charset="0"/>
                <a:hlinkClick r:id="rId5"/>
              </a:rPr>
              <a:t>https://docs.djangoproject.com</a:t>
            </a:r>
            <a:endParaRPr kumimoji="0" lang="en-US" altLang="en-US" sz="18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2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MySQL Official Documentation – </a:t>
            </a:r>
            <a:r>
              <a:rPr kumimoji="0" lang="en-US" altLang="en-US" sz="1800" i="0" u="none" strike="noStrike" cap="none" normalizeH="0" baseline="0" dirty="0">
                <a:ln>
                  <a:noFill/>
                </a:ln>
                <a:solidFill>
                  <a:schemeClr val="tx1"/>
                </a:solidFill>
                <a:effectLst/>
                <a:latin typeface="Arial" panose="020B0604020202020204" pitchFamily="34" charset="0"/>
                <a:hlinkClick r:id="rId6"/>
              </a:rPr>
              <a:t>https://dev.mysql.com/doc/</a:t>
            </a:r>
            <a:endParaRPr kumimoji="0" lang="en-US" altLang="en-US" sz="1800" i="0" u="none" strike="noStrike" cap="none" normalizeH="0" baseline="0" dirty="0">
              <a:ln>
                <a:noFill/>
              </a:ln>
              <a:solidFill>
                <a:schemeClr val="tx1"/>
              </a:solidFill>
              <a:effectLst/>
              <a:latin typeface="Arial" panose="020B0604020202020204" pitchFamily="34" charset="0"/>
            </a:endParaRPr>
          </a:p>
          <a:p>
            <a:pPr lvl="0" eaLnBrk="0" fontAlgn="base" hangingPunct="0">
              <a:lnSpc>
                <a:spcPct val="250000"/>
              </a:lnSpc>
              <a:spcBef>
                <a:spcPct val="0"/>
              </a:spcBef>
              <a:spcAft>
                <a:spcPct val="0"/>
              </a:spcAft>
              <a:buClr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  Bootstrap Documentation – </a:t>
            </a:r>
            <a:r>
              <a:rPr lang="en-IN" sz="1800" u="sng" dirty="0">
                <a:solidFill>
                  <a:srgbClr val="0099FF"/>
                </a:solidFill>
                <a:hlinkClick r:id="rId7"/>
              </a:rPr>
              <a:t>https://getbootstrap.com/docs/</a:t>
            </a:r>
            <a:endParaRPr lang="en-IN" sz="1800" u="sng" dirty="0">
              <a:solidFill>
                <a:srgbClr val="0099FF"/>
              </a:solidFill>
            </a:endParaRPr>
          </a:p>
          <a:p>
            <a:pPr lvl="0" eaLnBrk="0" fontAlgn="base" hangingPunct="0">
              <a:lnSpc>
                <a:spcPct val="250000"/>
              </a:lnSpc>
              <a:spcBef>
                <a:spcPct val="0"/>
              </a:spcBef>
              <a:spcAft>
                <a:spcPct val="0"/>
              </a:spcAft>
              <a:buClr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  MDN Web Docs – HTML, CSS, JavaScript Reference </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hlinkClick r:id="rId8"/>
              </a:rPr>
              <a:t>https://developer.mozilla.org</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ustDataLst>
      <p:tags r:id="rId1"/>
    </p:custDataLst>
    <p:extLst>
      <p:ext uri="{BB962C8B-B14F-4D97-AF65-F5344CB8AC3E}">
        <p14:creationId xmlns:p14="http://schemas.microsoft.com/office/powerpoint/2010/main" val="4077497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03A782A-5355-03DB-CA26-A3A3D607DA31}"/>
              </a:ext>
            </a:extLst>
          </p:cNvPr>
          <p:cNvGrpSpPr/>
          <p:nvPr/>
        </p:nvGrpSpPr>
        <p:grpSpPr>
          <a:xfrm>
            <a:off x="1894840" y="1516840"/>
            <a:ext cx="8402320" cy="4033672"/>
            <a:chOff x="2159836" y="1516840"/>
            <a:chExt cx="8402320" cy="4033672"/>
          </a:xfrm>
        </p:grpSpPr>
        <p:grpSp>
          <p:nvGrpSpPr>
            <p:cNvPr id="5" name="Group 4">
              <a:extLst>
                <a:ext uri="{FF2B5EF4-FFF2-40B4-BE49-F238E27FC236}">
                  <a16:creationId xmlns:a16="http://schemas.microsoft.com/office/drawing/2014/main" id="{1C7C8318-501A-300C-1586-3487E06F1253}"/>
                </a:ext>
              </a:extLst>
            </p:cNvPr>
            <p:cNvGrpSpPr/>
            <p:nvPr/>
          </p:nvGrpSpPr>
          <p:grpSpPr>
            <a:xfrm>
              <a:off x="2159836" y="1608432"/>
              <a:ext cx="8402320" cy="3942080"/>
              <a:chOff x="2159836" y="1457960"/>
              <a:chExt cx="8402320" cy="3942080"/>
            </a:xfrm>
          </p:grpSpPr>
          <p:sp>
            <p:nvSpPr>
              <p:cNvPr id="3" name="Rectangle: Rounded Corners 2">
                <a:extLst>
                  <a:ext uri="{FF2B5EF4-FFF2-40B4-BE49-F238E27FC236}">
                    <a16:creationId xmlns:a16="http://schemas.microsoft.com/office/drawing/2014/main" id="{E88D108B-EC8D-6B85-5F57-F9D19D5681C4}"/>
                  </a:ext>
                </a:extLst>
              </p:cNvPr>
              <p:cNvSpPr/>
              <p:nvPr/>
            </p:nvSpPr>
            <p:spPr>
              <a:xfrm>
                <a:off x="2159836" y="1457960"/>
                <a:ext cx="8402320" cy="3942080"/>
              </a:xfrm>
              <a:prstGeom prst="roundRect">
                <a:avLst>
                  <a:gd name="adj" fmla="val 10997"/>
                </a:avLst>
              </a:prstGeom>
              <a:solidFill>
                <a:srgbClr val="0349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4797845F-F959-88CB-A4ED-3AA0360C1A9D}"/>
                  </a:ext>
                </a:extLst>
              </p:cNvPr>
              <p:cNvSpPr txBox="1"/>
              <p:nvPr/>
            </p:nvSpPr>
            <p:spPr>
              <a:xfrm>
                <a:off x="2159836" y="4391210"/>
                <a:ext cx="8402320" cy="830997"/>
              </a:xfrm>
              <a:prstGeom prst="rect">
                <a:avLst/>
              </a:prstGeom>
              <a:noFill/>
            </p:spPr>
            <p:txBody>
              <a:bodyPr wrap="square" rtlCol="0">
                <a:spAutoFit/>
              </a:bodyPr>
              <a:lstStyle/>
              <a:p>
                <a:pPr algn="ctr"/>
                <a:r>
                  <a:rPr lang="en-US" sz="2400" dirty="0">
                    <a:solidFill>
                      <a:srgbClr val="FFE500"/>
                    </a:solidFill>
                  </a:rPr>
                  <a:t>The content is curated from online/offline resources and used for educational purpose only.</a:t>
                </a:r>
              </a:p>
            </p:txBody>
          </p:sp>
        </p:grpSp>
        <p:pic>
          <p:nvPicPr>
            <p:cNvPr id="8" name="Picture 7" descr="A blue sign with black background&#10;&#10;AI-generated content may be incorrect.">
              <a:extLst>
                <a:ext uri="{FF2B5EF4-FFF2-40B4-BE49-F238E27FC236}">
                  <a16:creationId xmlns:a16="http://schemas.microsoft.com/office/drawing/2014/main" id="{43BB6327-B30A-E013-C8DA-976B9EC35411}"/>
                </a:ext>
              </a:extLst>
            </p:cNvPr>
            <p:cNvPicPr>
              <a:picLocks noChangeAspect="1"/>
            </p:cNvPicPr>
            <p:nvPr/>
          </p:nvPicPr>
          <p:blipFill>
            <a:blip r:embed="rId4"/>
            <a:srcRect l="9324" t="20721" r="6756" b="23454"/>
            <a:stretch>
              <a:fillRect/>
            </a:stretch>
          </p:blipFill>
          <p:spPr>
            <a:xfrm>
              <a:off x="2487153" y="1516840"/>
              <a:ext cx="7747686" cy="2899149"/>
            </a:xfrm>
            <a:prstGeom prst="rect">
              <a:avLst/>
            </a:prstGeom>
          </p:spPr>
        </p:pic>
      </p:grpSp>
    </p:spTree>
    <p:custDataLst>
      <p:tags r:id="rId1"/>
    </p:custDataLst>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yellow line with a black background&#10;&#10;AI-generated content may be incorrect.">
            <a:extLst>
              <a:ext uri="{FF2B5EF4-FFF2-40B4-BE49-F238E27FC236}">
                <a16:creationId xmlns:a16="http://schemas.microsoft.com/office/drawing/2014/main" id="{F314EBF8-9802-CF1D-801E-63C18C220613}"/>
              </a:ext>
            </a:extLst>
          </p:cNvPr>
          <p:cNvPicPr>
            <a:picLocks noChangeAspect="1"/>
          </p:cNvPicPr>
          <p:nvPr/>
        </p:nvPicPr>
        <p:blipFill>
          <a:blip r:embed="rId4"/>
          <a:srcRect l="9820" t="30090" r="9640" b="30270"/>
          <a:stretch>
            <a:fillRect/>
          </a:stretch>
        </p:blipFill>
        <p:spPr>
          <a:xfrm>
            <a:off x="802675" y="1603289"/>
            <a:ext cx="10586649" cy="3907824"/>
          </a:xfrm>
          <a:prstGeom prst="rect">
            <a:avLst/>
          </a:prstGeom>
        </p:spPr>
      </p:pic>
      <p:sp>
        <p:nvSpPr>
          <p:cNvPr id="10" name="TextBox 9">
            <a:extLst>
              <a:ext uri="{FF2B5EF4-FFF2-40B4-BE49-F238E27FC236}">
                <a16:creationId xmlns:a16="http://schemas.microsoft.com/office/drawing/2014/main" id="{FAFEE84B-060E-0646-61C1-61E6884BACC3}"/>
              </a:ext>
            </a:extLst>
          </p:cNvPr>
          <p:cNvSpPr txBox="1"/>
          <p:nvPr/>
        </p:nvSpPr>
        <p:spPr>
          <a:xfrm>
            <a:off x="3167861" y="3251436"/>
            <a:ext cx="6918959" cy="861774"/>
          </a:xfrm>
          <a:prstGeom prst="rect">
            <a:avLst/>
          </a:prstGeom>
          <a:noFill/>
        </p:spPr>
        <p:txBody>
          <a:bodyPr wrap="square" rtlCol="0">
            <a:spAutoFit/>
          </a:bodyPr>
          <a:lstStyle/>
          <a:p>
            <a:pPr algn="ctr"/>
            <a:r>
              <a:rPr lang="en-US" sz="2500" b="1" dirty="0">
                <a:solidFill>
                  <a:srgbClr val="D5E3FF"/>
                </a:solidFill>
              </a:rPr>
              <a:t>Nagar Nirvana-Citizen Grievance Redressal System</a:t>
            </a:r>
          </a:p>
        </p:txBody>
      </p:sp>
      <p:sp>
        <p:nvSpPr>
          <p:cNvPr id="13" name="TextBox 12">
            <a:extLst>
              <a:ext uri="{FF2B5EF4-FFF2-40B4-BE49-F238E27FC236}">
                <a16:creationId xmlns:a16="http://schemas.microsoft.com/office/drawing/2014/main" id="{AD7940F8-47B2-3605-4FFD-62224135AD9A}"/>
              </a:ext>
            </a:extLst>
          </p:cNvPr>
          <p:cNvSpPr txBox="1"/>
          <p:nvPr/>
        </p:nvSpPr>
        <p:spPr>
          <a:xfrm>
            <a:off x="5495063" y="2882104"/>
            <a:ext cx="2264554" cy="369332"/>
          </a:xfrm>
          <a:prstGeom prst="rect">
            <a:avLst/>
          </a:prstGeom>
          <a:noFill/>
        </p:spPr>
        <p:txBody>
          <a:bodyPr wrap="square" rtlCol="0">
            <a:spAutoFit/>
          </a:bodyPr>
          <a:lstStyle/>
          <a:p>
            <a:pPr algn="ctr"/>
            <a:r>
              <a:rPr lang="en-US" sz="1800" b="1" dirty="0">
                <a:solidFill>
                  <a:srgbClr val="D5E3FF"/>
                </a:solidFill>
              </a:rPr>
              <a:t>Project Title</a:t>
            </a:r>
          </a:p>
        </p:txBody>
      </p:sp>
    </p:spTree>
    <p:custDataLst>
      <p:tags r:id="rId1"/>
    </p:custDataLst>
    <p:extLst>
      <p:ext uri="{BB962C8B-B14F-4D97-AF65-F5344CB8AC3E}">
        <p14:creationId xmlns:p14="http://schemas.microsoft.com/office/powerpoint/2010/main" val="3781132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74709" y="865963"/>
            <a:ext cx="3914776" cy="429684"/>
          </a:xfrm>
          <a:prstGeom prst="rect">
            <a:avLst/>
          </a:prstGeom>
          <a:noFill/>
          <a:ln>
            <a:noFill/>
          </a:ln>
        </p:spPr>
        <p:txBody>
          <a:bodyPr spcFirstLastPara="1" wrap="square" lIns="121900" tIns="121900" rIns="121900" bIns="121900" anchor="t" anchorCtr="0">
            <a:noAutofit/>
          </a:bodyPr>
          <a:lstStyle/>
          <a:p>
            <a:pPr>
              <a:buSzPts val="2800"/>
            </a:pPr>
            <a:r>
              <a:rPr lang="en-IN" sz="2000" b="1">
                <a:solidFill>
                  <a:srgbClr val="213163"/>
                </a:solidFill>
              </a:rPr>
              <a:t>Table of Contents</a:t>
            </a:r>
            <a:endParaRPr lang="en-IN" sz="2000" b="1" dirty="0">
              <a:solidFill>
                <a:srgbClr val="213163"/>
              </a:solidFill>
            </a:endParaRPr>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85129" y="1270699"/>
            <a:ext cx="5754564" cy="346172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31641" lvl="0" indent="-231641">
              <a:spcBef>
                <a:spcPts val="800"/>
              </a:spcBef>
              <a:buClr>
                <a:srgbClr val="213163"/>
              </a:buClr>
              <a:buSzPts val="1800"/>
              <a:buFont typeface="Arial"/>
              <a:buChar char="•"/>
            </a:pPr>
            <a:r>
              <a:rPr lang="en-US" sz="1800" dirty="0"/>
              <a:t>Introduction</a:t>
            </a:r>
          </a:p>
          <a:p>
            <a:pPr marL="231641" lvl="0" indent="-231641">
              <a:spcBef>
                <a:spcPts val="800"/>
              </a:spcBef>
              <a:buClr>
                <a:srgbClr val="213163"/>
              </a:buClr>
              <a:buSzPts val="1800"/>
              <a:buFont typeface="Arial"/>
              <a:buChar char="•"/>
            </a:pPr>
            <a:r>
              <a:rPr lang="en-US" sz="1800" dirty="0"/>
              <a:t>Problem Statement</a:t>
            </a:r>
          </a:p>
          <a:p>
            <a:pPr marL="231641" lvl="0" indent="-231641">
              <a:spcBef>
                <a:spcPts val="800"/>
              </a:spcBef>
              <a:buClr>
                <a:srgbClr val="213163"/>
              </a:buClr>
              <a:buSzPts val="1800"/>
              <a:buFont typeface="Arial"/>
              <a:buChar char="•"/>
            </a:pPr>
            <a:r>
              <a:rPr lang="en-US" sz="1800" dirty="0"/>
              <a:t>Proposed Solution</a:t>
            </a:r>
          </a:p>
          <a:p>
            <a:pPr marL="231641" lvl="0" indent="-231641">
              <a:spcBef>
                <a:spcPts val="800"/>
              </a:spcBef>
              <a:buClr>
                <a:srgbClr val="213163"/>
              </a:buClr>
              <a:buSzPts val="1800"/>
              <a:buFont typeface="Arial"/>
              <a:buChar char="•"/>
            </a:pPr>
            <a:r>
              <a:rPr lang="en-US" sz="1800" dirty="0"/>
              <a:t>Key features</a:t>
            </a:r>
          </a:p>
          <a:p>
            <a:pPr marL="231641" lvl="0" indent="-231641">
              <a:spcBef>
                <a:spcPts val="800"/>
              </a:spcBef>
              <a:buClr>
                <a:srgbClr val="213163"/>
              </a:buClr>
              <a:buSzPts val="1800"/>
              <a:buFont typeface="Arial"/>
              <a:buChar char="•"/>
            </a:pPr>
            <a:r>
              <a:rPr lang="en-US" sz="1800" dirty="0"/>
              <a:t>Technology stack </a:t>
            </a:r>
          </a:p>
          <a:p>
            <a:pPr marL="231641" lvl="0" indent="-231641">
              <a:spcBef>
                <a:spcPts val="800"/>
              </a:spcBef>
              <a:buClr>
                <a:srgbClr val="213163"/>
              </a:buClr>
              <a:buSzPts val="1800"/>
              <a:buFont typeface="Arial"/>
              <a:buChar char="•"/>
            </a:pPr>
            <a:r>
              <a:rPr lang="en-US" sz="1800" dirty="0"/>
              <a:t>System flowchart</a:t>
            </a:r>
          </a:p>
          <a:p>
            <a:pPr marL="231641" lvl="0" indent="-231641">
              <a:spcBef>
                <a:spcPts val="800"/>
              </a:spcBef>
              <a:buClr>
                <a:srgbClr val="213163"/>
              </a:buClr>
              <a:buSzPts val="1800"/>
              <a:buFont typeface="Arial"/>
              <a:buChar char="•"/>
            </a:pPr>
            <a:r>
              <a:rPr lang="en-US" sz="1800" dirty="0"/>
              <a:t>Core Modules </a:t>
            </a:r>
          </a:p>
          <a:p>
            <a:pPr marL="231641" lvl="0" indent="-231641">
              <a:spcBef>
                <a:spcPts val="800"/>
              </a:spcBef>
              <a:buClr>
                <a:srgbClr val="213163"/>
              </a:buClr>
              <a:buSzPts val="1800"/>
              <a:buFont typeface="Arial"/>
              <a:buChar char="•"/>
            </a:pPr>
            <a:r>
              <a:rPr lang="en-US" sz="1800" dirty="0"/>
              <a:t>Security measures </a:t>
            </a:r>
          </a:p>
          <a:p>
            <a:pPr marL="231641" lvl="0" indent="-231641">
              <a:spcBef>
                <a:spcPts val="800"/>
              </a:spcBef>
              <a:buClr>
                <a:srgbClr val="213163"/>
              </a:buClr>
              <a:buSzPts val="1800"/>
              <a:buFont typeface="Arial"/>
              <a:buChar char="•"/>
            </a:pPr>
            <a:r>
              <a:rPr lang="en-US" sz="1800" dirty="0"/>
              <a:t>Conclusion and Future work</a:t>
            </a:r>
          </a:p>
          <a:p>
            <a:pPr marL="231641" lvl="0" indent="-231641">
              <a:spcBef>
                <a:spcPts val="800"/>
              </a:spcBef>
              <a:buClr>
                <a:srgbClr val="213163"/>
              </a:buClr>
              <a:buSzPts val="1800"/>
              <a:buFont typeface="Arial"/>
              <a:buChar char="•"/>
            </a:pPr>
            <a:r>
              <a:rPr lang="en-US" sz="1800" dirty="0"/>
              <a:t>References</a:t>
            </a:r>
          </a:p>
          <a:p>
            <a:pPr marL="231642" indent="-231642">
              <a:spcBef>
                <a:spcPts val="800"/>
              </a:spcBef>
              <a:buClr>
                <a:srgbClr val="213163"/>
              </a:buClr>
              <a:buFont typeface="Arial" panose="020B0604020202020204" pitchFamily="34" charset="0"/>
              <a:buChar char="•"/>
            </a:pPr>
            <a:endParaRPr lang="en-US" sz="1800" dirty="0"/>
          </a:p>
        </p:txBody>
      </p:sp>
      <p:pic>
        <p:nvPicPr>
          <p:cNvPr id="3" name="Picture 2" descr="A light bulb with a black background&#10;&#10;Description automatically generated">
            <a:extLst>
              <a:ext uri="{FF2B5EF4-FFF2-40B4-BE49-F238E27FC236}">
                <a16:creationId xmlns:a16="http://schemas.microsoft.com/office/drawing/2014/main" id="{C3BD9B49-6271-C92D-48CE-5039440C29E5}"/>
              </a:ext>
            </a:extLst>
          </p:cNvPr>
          <p:cNvPicPr>
            <a:picLocks noChangeAspect="1"/>
          </p:cNvPicPr>
          <p:nvPr/>
        </p:nvPicPr>
        <p:blipFill rotWithShape="1">
          <a:blip r:embed="rId4"/>
          <a:srcRect l="7117" t="5427" r="7295" b="7474"/>
          <a:stretch/>
        </p:blipFill>
        <p:spPr>
          <a:xfrm>
            <a:off x="7112000" y="1092200"/>
            <a:ext cx="4551680" cy="4632115"/>
          </a:xfrm>
          <a:prstGeom prst="rect">
            <a:avLst/>
          </a:prstGeom>
        </p:spPr>
      </p:pic>
    </p:spTree>
    <p:custDataLst>
      <p:tags r:id="rId1"/>
    </p:custDataLst>
    <p:extLst>
      <p:ext uri="{BB962C8B-B14F-4D97-AF65-F5344CB8AC3E}">
        <p14:creationId xmlns:p14="http://schemas.microsoft.com/office/powerpoint/2010/main" val="3042168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75FF2F38-51BB-3F9C-89B0-2467CA66651E}"/>
            </a:ext>
          </a:extLst>
        </p:cNvPr>
        <p:cNvGrpSpPr/>
        <p:nvPr/>
      </p:nvGrpSpPr>
      <p:grpSpPr>
        <a:xfrm>
          <a:off x="0" y="0"/>
          <a:ext cx="0" cy="0"/>
          <a:chOff x="0" y="0"/>
          <a:chExt cx="0" cy="0"/>
        </a:xfrm>
      </p:grpSpPr>
      <p:sp>
        <p:nvSpPr>
          <p:cNvPr id="61" name="Google Shape;61;g5fab984687_2_0">
            <a:extLst>
              <a:ext uri="{FF2B5EF4-FFF2-40B4-BE49-F238E27FC236}">
                <a16:creationId xmlns:a16="http://schemas.microsoft.com/office/drawing/2014/main" id="{A0901C30-ADD5-989C-879E-1983191DD87D}"/>
              </a:ext>
            </a:extLst>
          </p:cNvPr>
          <p:cNvSpPr txBox="1">
            <a:spLocks noGrp="1"/>
          </p:cNvSpPr>
          <p:nvPr>
            <p:ph type="title" idx="4294967295"/>
          </p:nvPr>
        </p:nvSpPr>
        <p:spPr>
          <a:xfrm rot="594447">
            <a:off x="386229" y="884296"/>
            <a:ext cx="3709811" cy="335715"/>
          </a:xfrm>
          <a:prstGeom prst="rect">
            <a:avLst/>
          </a:prstGeom>
          <a:noFill/>
          <a:ln>
            <a:noFill/>
          </a:ln>
        </p:spPr>
        <p:txBody>
          <a:bodyPr spcFirstLastPara="1" wrap="square" lIns="121900" tIns="121900" rIns="121900" bIns="121900" anchor="t" anchorCtr="0">
            <a:noAutofit/>
          </a:bodyPr>
          <a:lstStyle/>
          <a:p>
            <a:pPr>
              <a:lnSpc>
                <a:spcPct val="250000"/>
              </a:lnSpc>
              <a:buNone/>
            </a:pPr>
            <a:br>
              <a:rPr lang="en-US" sz="2400" b="1" dirty="0">
                <a:solidFill>
                  <a:srgbClr val="213163"/>
                </a:solidFill>
              </a:rPr>
            </a:br>
            <a:r>
              <a:rPr lang="en-US" sz="1600" dirty="0"/>
              <a:t>.</a:t>
            </a:r>
            <a:br>
              <a:rPr lang="en-US" sz="1600" dirty="0"/>
            </a:br>
            <a:endParaRPr lang="en-IN" sz="1600" dirty="0">
              <a:solidFill>
                <a:srgbClr val="213163"/>
              </a:solidFill>
            </a:endParaRPr>
          </a:p>
        </p:txBody>
      </p:sp>
      <p:sp>
        <p:nvSpPr>
          <p:cNvPr id="2" name="Google Shape;199;p9">
            <a:extLst>
              <a:ext uri="{FF2B5EF4-FFF2-40B4-BE49-F238E27FC236}">
                <a16:creationId xmlns:a16="http://schemas.microsoft.com/office/drawing/2014/main" id="{203C3348-331A-F0CF-1208-8677ADF28C51}"/>
              </a:ext>
            </a:extLst>
          </p:cNvPr>
          <p:cNvSpPr txBox="1">
            <a:spLocks/>
          </p:cNvSpPr>
          <p:nvPr/>
        </p:nvSpPr>
        <p:spPr>
          <a:xfrm>
            <a:off x="245097" y="820132"/>
            <a:ext cx="2884602" cy="51847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2400" b="1" dirty="0">
                <a:solidFill>
                  <a:srgbClr val="213163"/>
                </a:solidFill>
              </a:rPr>
              <a:t>INTRODUCTION:</a:t>
            </a:r>
            <a:br>
              <a:rPr lang="en-US" sz="2800" b="1" dirty="0">
                <a:solidFill>
                  <a:srgbClr val="213163"/>
                </a:solidFill>
              </a:rPr>
            </a:br>
            <a:br>
              <a:rPr lang="en-US" sz="2800" b="1" dirty="0">
                <a:solidFill>
                  <a:srgbClr val="213163"/>
                </a:solidFill>
              </a:rPr>
            </a:br>
            <a:br>
              <a:rPr lang="en-US" sz="1600" b="1" dirty="0">
                <a:solidFill>
                  <a:srgbClr val="213163"/>
                </a:solidFill>
              </a:rPr>
            </a:br>
            <a:br>
              <a:rPr lang="en-US" sz="1600" b="1" dirty="0">
                <a:solidFill>
                  <a:srgbClr val="213163"/>
                </a:solidFill>
              </a:rPr>
            </a:br>
            <a:br>
              <a:rPr lang="en-US" sz="1600" b="1" dirty="0">
                <a:solidFill>
                  <a:srgbClr val="213163"/>
                </a:solidFill>
              </a:rPr>
            </a:br>
            <a:br>
              <a:rPr lang="en-US" sz="1600" b="1" dirty="0">
                <a:solidFill>
                  <a:srgbClr val="213163"/>
                </a:solidFill>
              </a:rPr>
            </a:br>
            <a:br>
              <a:rPr lang="en-US" sz="1600" b="1" dirty="0">
                <a:solidFill>
                  <a:srgbClr val="213163"/>
                </a:solidFill>
              </a:rPr>
            </a:br>
            <a:br>
              <a:rPr lang="en-US" sz="1600" b="1" dirty="0">
                <a:solidFill>
                  <a:srgbClr val="213163"/>
                </a:solidFill>
              </a:rPr>
            </a:br>
            <a:br>
              <a:rPr lang="en-US" sz="1600" b="1" dirty="0">
                <a:solidFill>
                  <a:srgbClr val="213163"/>
                </a:solidFill>
              </a:rPr>
            </a:br>
            <a:endParaRPr lang="en-US" sz="1600" dirty="0"/>
          </a:p>
        </p:txBody>
      </p:sp>
      <p:sp>
        <p:nvSpPr>
          <p:cNvPr id="3" name="TextBox 2">
            <a:extLst>
              <a:ext uri="{FF2B5EF4-FFF2-40B4-BE49-F238E27FC236}">
                <a16:creationId xmlns:a16="http://schemas.microsoft.com/office/drawing/2014/main" id="{BD77B009-E41C-709F-A811-7344EE786E6C}"/>
              </a:ext>
            </a:extLst>
          </p:cNvPr>
          <p:cNvSpPr txBox="1"/>
          <p:nvPr/>
        </p:nvSpPr>
        <p:spPr>
          <a:xfrm>
            <a:off x="385010" y="1338607"/>
            <a:ext cx="10995836" cy="4909549"/>
          </a:xfrm>
          <a:prstGeom prst="rect">
            <a:avLst/>
          </a:prstGeom>
          <a:noFill/>
        </p:spPr>
        <p:txBody>
          <a:bodyPr wrap="square" rtlCol="0">
            <a:spAutoFit/>
          </a:bodyPr>
          <a:lstStyle/>
          <a:p>
            <a:pPr algn="just">
              <a:lnSpc>
                <a:spcPct val="250000"/>
              </a:lnSpc>
            </a:pPr>
            <a:r>
              <a:rPr lang="en-US" sz="1600" dirty="0">
                <a:solidFill>
                  <a:schemeClr val="tx1"/>
                </a:solidFill>
                <a:latin typeface="+mn-lt"/>
              </a:rPr>
              <a:t>In modern smart cities, citizens often face difficulties in reporting civic issues such as road damage, garbage, water supply, or streetlight problems .The traditional complaint system is mostly manual, time-consuming, and lacks transparency.</a:t>
            </a:r>
          </a:p>
          <a:p>
            <a:pPr>
              <a:lnSpc>
                <a:spcPct val="250000"/>
              </a:lnSpc>
            </a:pPr>
            <a:r>
              <a:rPr lang="en-US" sz="1600" dirty="0">
                <a:solidFill>
                  <a:schemeClr val="tx1"/>
                </a:solidFill>
                <a:latin typeface="+mn-lt"/>
              </a:rPr>
              <a:t>Nagar Nirvana is a digital grievance redressal platform that enables citizens to report complaints easily, track their status in real time, and provide feedback after resolution. This system improves communication between citizens and authority  and supports smarter city governance.</a:t>
            </a:r>
            <a:br>
              <a:rPr lang="en-US" sz="1600" dirty="0">
                <a:solidFill>
                  <a:srgbClr val="213163"/>
                </a:solidFill>
              </a:rPr>
            </a:br>
            <a:br>
              <a:rPr lang="en-US" sz="1600" b="1" dirty="0">
                <a:solidFill>
                  <a:srgbClr val="213163"/>
                </a:solidFill>
              </a:rPr>
            </a:br>
            <a:endParaRPr lang="en-IN" sz="1600" dirty="0"/>
          </a:p>
        </p:txBody>
      </p:sp>
    </p:spTree>
    <p:custDataLst>
      <p:tags r:id="rId1"/>
    </p:custDataLst>
    <p:extLst>
      <p:ext uri="{BB962C8B-B14F-4D97-AF65-F5344CB8AC3E}">
        <p14:creationId xmlns:p14="http://schemas.microsoft.com/office/powerpoint/2010/main" val="736061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39A1CF19-477C-5C17-FA78-34A1ABC13E5A}"/>
            </a:ext>
          </a:extLst>
        </p:cNvPr>
        <p:cNvGrpSpPr/>
        <p:nvPr/>
      </p:nvGrpSpPr>
      <p:grpSpPr>
        <a:xfrm>
          <a:off x="0" y="0"/>
          <a:ext cx="0" cy="0"/>
          <a:chOff x="0" y="0"/>
          <a:chExt cx="0" cy="0"/>
        </a:xfrm>
      </p:grpSpPr>
      <p:sp>
        <p:nvSpPr>
          <p:cNvPr id="3" name="Google Shape;204;p10">
            <a:extLst>
              <a:ext uri="{FF2B5EF4-FFF2-40B4-BE49-F238E27FC236}">
                <a16:creationId xmlns:a16="http://schemas.microsoft.com/office/drawing/2014/main" id="{EEF71356-4B22-EB9A-9557-606A305BA2ED}"/>
              </a:ext>
            </a:extLst>
          </p:cNvPr>
          <p:cNvSpPr txBox="1">
            <a:spLocks noGrp="1"/>
          </p:cNvSpPr>
          <p:nvPr>
            <p:ph type="title" idx="4294967295"/>
          </p:nvPr>
        </p:nvSpPr>
        <p:spPr>
          <a:xfrm>
            <a:off x="174625" y="865188"/>
            <a:ext cx="3914775" cy="430212"/>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r>
              <a:rPr lang="en-US" sz="2400" b="1" dirty="0">
                <a:solidFill>
                  <a:srgbClr val="213163"/>
                </a:solidFill>
              </a:rPr>
              <a:t>P</a:t>
            </a:r>
            <a:r>
              <a:rPr lang="en-IN" sz="2400" b="1" dirty="0">
                <a:solidFill>
                  <a:srgbClr val="213163"/>
                </a:solidFill>
              </a:rPr>
              <a:t>ROBLEM STATEMENT:</a:t>
            </a:r>
            <a:br>
              <a:rPr lang="en-IN" sz="2400" b="1" dirty="0">
                <a:solidFill>
                  <a:srgbClr val="213163"/>
                </a:solidFill>
              </a:rPr>
            </a:br>
            <a:endParaRPr sz="2400" dirty="0"/>
          </a:p>
        </p:txBody>
      </p:sp>
      <p:sp>
        <p:nvSpPr>
          <p:cNvPr id="5" name="TextBox 4">
            <a:extLst>
              <a:ext uri="{FF2B5EF4-FFF2-40B4-BE49-F238E27FC236}">
                <a16:creationId xmlns:a16="http://schemas.microsoft.com/office/drawing/2014/main" id="{4D324CF9-6203-5B51-7BC8-7AA2181D6261}"/>
              </a:ext>
            </a:extLst>
          </p:cNvPr>
          <p:cNvSpPr txBox="1"/>
          <p:nvPr/>
        </p:nvSpPr>
        <p:spPr>
          <a:xfrm>
            <a:off x="331645" y="1519854"/>
            <a:ext cx="8117306" cy="3678443"/>
          </a:xfrm>
          <a:prstGeom prst="rect">
            <a:avLst/>
          </a:prstGeom>
          <a:noFill/>
        </p:spPr>
        <p:txBody>
          <a:bodyPr wrap="square">
            <a:spAutoFit/>
          </a:bodyPr>
          <a:lstStyle/>
          <a:p>
            <a:pPr marL="285750" indent="-285750">
              <a:lnSpc>
                <a:spcPct val="250000"/>
              </a:lnSpc>
              <a:buFont typeface="Arial" panose="020B0604020202020204" pitchFamily="34" charset="0"/>
              <a:buChar char="•"/>
            </a:pPr>
            <a:r>
              <a:rPr lang="en-US" sz="1600" dirty="0"/>
              <a:t>Citizens face delays and lack of transparency while reporting </a:t>
            </a:r>
          </a:p>
          <a:p>
            <a:pPr>
              <a:lnSpc>
                <a:spcPct val="250000"/>
              </a:lnSpc>
            </a:pPr>
            <a:r>
              <a:rPr lang="en-US" sz="1600" dirty="0"/>
              <a:t>    civic issues</a:t>
            </a:r>
          </a:p>
          <a:p>
            <a:pPr marL="285750" indent="-285750">
              <a:lnSpc>
                <a:spcPct val="250000"/>
              </a:lnSpc>
              <a:buFont typeface="Arial" panose="020B0604020202020204" pitchFamily="34" charset="0"/>
              <a:buChar char="•"/>
            </a:pPr>
            <a:r>
              <a:rPr lang="en-US" sz="1600" dirty="0"/>
              <a:t>Complaint tracking is mostly manual and inefficient</a:t>
            </a:r>
          </a:p>
          <a:p>
            <a:pPr marL="285750" indent="-285750">
              <a:lnSpc>
                <a:spcPct val="250000"/>
              </a:lnSpc>
              <a:buFont typeface="Arial" panose="020B0604020202020204" pitchFamily="34" charset="0"/>
              <a:buChar char="•"/>
            </a:pPr>
            <a:r>
              <a:rPr lang="en-US" sz="1600" dirty="0"/>
              <a:t>Authorities do not have centralized visibility of complaints</a:t>
            </a:r>
          </a:p>
          <a:p>
            <a:pPr marL="285750" indent="-285750">
              <a:lnSpc>
                <a:spcPct val="250000"/>
              </a:lnSpc>
              <a:buFont typeface="Arial" panose="020B0604020202020204" pitchFamily="34" charset="0"/>
              <a:buChar char="•"/>
            </a:pPr>
            <a:r>
              <a:rPr lang="en-US" sz="1600" dirty="0"/>
              <a:t>No real-time status updates for citizens</a:t>
            </a:r>
          </a:p>
          <a:p>
            <a:pPr marL="285750" indent="-285750">
              <a:lnSpc>
                <a:spcPct val="250000"/>
              </a:lnSpc>
              <a:buFont typeface="Arial" panose="020B0604020202020204" pitchFamily="34" charset="0"/>
              <a:buChar char="•"/>
            </a:pPr>
            <a:r>
              <a:rPr lang="en-US" sz="1600" dirty="0"/>
              <a:t>Difficulty in identifying complaint trends and hotspots</a:t>
            </a:r>
          </a:p>
        </p:txBody>
      </p:sp>
      <p:pic>
        <p:nvPicPr>
          <p:cNvPr id="8" name="Picture 7">
            <a:extLst>
              <a:ext uri="{FF2B5EF4-FFF2-40B4-BE49-F238E27FC236}">
                <a16:creationId xmlns:a16="http://schemas.microsoft.com/office/drawing/2014/main" id="{729383FB-F512-C359-FC95-DDE987C57BAF}"/>
              </a:ext>
            </a:extLst>
          </p:cNvPr>
          <p:cNvPicPr>
            <a:picLocks noChangeAspect="1"/>
          </p:cNvPicPr>
          <p:nvPr/>
        </p:nvPicPr>
        <p:blipFill>
          <a:blip r:embed="rId4"/>
          <a:stretch>
            <a:fillRect/>
          </a:stretch>
        </p:blipFill>
        <p:spPr>
          <a:xfrm>
            <a:off x="6425482" y="1536658"/>
            <a:ext cx="5619866" cy="3933190"/>
          </a:xfrm>
          <a:prstGeom prst="rect">
            <a:avLst/>
          </a:prstGeom>
        </p:spPr>
      </p:pic>
    </p:spTree>
    <p:custDataLst>
      <p:tags r:id="rId1"/>
    </p:custDataLst>
    <p:extLst>
      <p:ext uri="{BB962C8B-B14F-4D97-AF65-F5344CB8AC3E}">
        <p14:creationId xmlns:p14="http://schemas.microsoft.com/office/powerpoint/2010/main" val="4128065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17D828F6-D11A-004C-6B1C-7342E3C20C07}"/>
            </a:ext>
          </a:extLst>
        </p:cNvPr>
        <p:cNvGrpSpPr/>
        <p:nvPr/>
      </p:nvGrpSpPr>
      <p:grpSpPr>
        <a:xfrm>
          <a:off x="0" y="0"/>
          <a:ext cx="0" cy="0"/>
          <a:chOff x="0" y="0"/>
          <a:chExt cx="0" cy="0"/>
        </a:xfrm>
      </p:grpSpPr>
      <p:sp>
        <p:nvSpPr>
          <p:cNvPr id="61" name="Google Shape;61;g5fab984687_2_0">
            <a:extLst>
              <a:ext uri="{FF2B5EF4-FFF2-40B4-BE49-F238E27FC236}">
                <a16:creationId xmlns:a16="http://schemas.microsoft.com/office/drawing/2014/main" id="{01B87DF3-C5CE-63DD-4007-1F1C71D372FA}"/>
              </a:ext>
            </a:extLst>
          </p:cNvPr>
          <p:cNvSpPr txBox="1">
            <a:spLocks noGrp="1"/>
          </p:cNvSpPr>
          <p:nvPr>
            <p:ph type="title" idx="4294967295"/>
          </p:nvPr>
        </p:nvSpPr>
        <p:spPr>
          <a:xfrm>
            <a:off x="174709" y="865963"/>
            <a:ext cx="3914776" cy="429684"/>
          </a:xfrm>
          <a:prstGeom prst="rect">
            <a:avLst/>
          </a:prstGeom>
          <a:noFill/>
          <a:ln>
            <a:noFill/>
          </a:ln>
        </p:spPr>
        <p:txBody>
          <a:bodyPr spcFirstLastPara="1" wrap="square" lIns="121900" tIns="121900" rIns="121900" bIns="121900" anchor="t" anchorCtr="0">
            <a:noAutofit/>
          </a:bodyPr>
          <a:lstStyle/>
          <a:p>
            <a:pPr>
              <a:buSzPts val="2800"/>
            </a:pPr>
            <a:r>
              <a:rPr lang="en-US" sz="2400" b="1" dirty="0">
                <a:solidFill>
                  <a:srgbClr val="213163"/>
                </a:solidFill>
              </a:rPr>
              <a:t>P</a:t>
            </a:r>
            <a:r>
              <a:rPr lang="en-IN" sz="2400" b="1" dirty="0">
                <a:solidFill>
                  <a:srgbClr val="213163"/>
                </a:solidFill>
              </a:rPr>
              <a:t>ROPOSED SOLUTION:</a:t>
            </a:r>
          </a:p>
        </p:txBody>
      </p:sp>
      <p:sp>
        <p:nvSpPr>
          <p:cNvPr id="3" name="TextBox 2">
            <a:extLst>
              <a:ext uri="{FF2B5EF4-FFF2-40B4-BE49-F238E27FC236}">
                <a16:creationId xmlns:a16="http://schemas.microsoft.com/office/drawing/2014/main" id="{E8064D09-DE89-05FA-9268-DAA22950AC2A}"/>
              </a:ext>
            </a:extLst>
          </p:cNvPr>
          <p:cNvSpPr txBox="1"/>
          <p:nvPr/>
        </p:nvSpPr>
        <p:spPr>
          <a:xfrm>
            <a:off x="343653" y="1464977"/>
            <a:ext cx="7491663" cy="4293996"/>
          </a:xfrm>
          <a:prstGeom prst="rect">
            <a:avLst/>
          </a:prstGeom>
          <a:noFill/>
        </p:spPr>
        <p:txBody>
          <a:bodyPr wrap="square">
            <a:spAutoFit/>
          </a:bodyPr>
          <a:lstStyle/>
          <a:p>
            <a:pPr marL="285750" indent="-285750">
              <a:lnSpc>
                <a:spcPct val="250000"/>
              </a:lnSpc>
              <a:buFont typeface="Arial" panose="020B0604020202020204" pitchFamily="34" charset="0"/>
              <a:buChar char="•"/>
            </a:pPr>
            <a:r>
              <a:rPr lang="en-US" sz="1600" dirty="0"/>
              <a:t>A web-based Citizen Grievance Redressal System</a:t>
            </a:r>
          </a:p>
          <a:p>
            <a:pPr marL="285750" indent="-285750">
              <a:lnSpc>
                <a:spcPct val="250000"/>
              </a:lnSpc>
              <a:buFont typeface="Arial" panose="020B0604020202020204" pitchFamily="34" charset="0"/>
              <a:buChar char="•"/>
            </a:pPr>
            <a:r>
              <a:rPr lang="en-US" sz="1600" dirty="0"/>
              <a:t>Citizens can submit complaints with location and media</a:t>
            </a:r>
          </a:p>
          <a:p>
            <a:pPr marL="285750" indent="-285750">
              <a:lnSpc>
                <a:spcPct val="250000"/>
              </a:lnSpc>
              <a:buFont typeface="Arial" panose="020B0604020202020204" pitchFamily="34" charset="0"/>
              <a:buChar char="•"/>
            </a:pPr>
            <a:r>
              <a:rPr lang="en-US" sz="1600" dirty="0"/>
              <a:t>Real-time status tracking of complaints</a:t>
            </a:r>
          </a:p>
          <a:p>
            <a:pPr marL="285750" indent="-285750">
              <a:lnSpc>
                <a:spcPct val="250000"/>
              </a:lnSpc>
              <a:buFont typeface="Arial" panose="020B0604020202020204" pitchFamily="34" charset="0"/>
              <a:buChar char="•"/>
            </a:pPr>
            <a:r>
              <a:rPr lang="en-US" sz="1600" dirty="0"/>
              <a:t>Authorities manage, update, and resolve complaints </a:t>
            </a:r>
          </a:p>
          <a:p>
            <a:pPr>
              <a:lnSpc>
                <a:spcPct val="250000"/>
              </a:lnSpc>
            </a:pPr>
            <a:r>
              <a:rPr lang="en-US" sz="1600" dirty="0"/>
              <a:t>    efficiently</a:t>
            </a:r>
          </a:p>
          <a:p>
            <a:pPr marL="285750" indent="-285750">
              <a:lnSpc>
                <a:spcPct val="250000"/>
              </a:lnSpc>
              <a:buFont typeface="Arial" panose="020B0604020202020204" pitchFamily="34" charset="0"/>
              <a:buChar char="•"/>
            </a:pPr>
            <a:r>
              <a:rPr lang="en-US" sz="1600" dirty="0"/>
              <a:t>Feedback system ensures accountability and transparency</a:t>
            </a:r>
          </a:p>
          <a:p>
            <a:pPr marL="285750" indent="-285750">
              <a:lnSpc>
                <a:spcPct val="250000"/>
              </a:lnSpc>
              <a:buFont typeface="Arial" panose="020B0604020202020204" pitchFamily="34" charset="0"/>
              <a:buChar char="•"/>
            </a:pPr>
            <a:r>
              <a:rPr lang="en-US" sz="1600" dirty="0"/>
              <a:t>Map-based visualization for better monitoring</a:t>
            </a:r>
            <a:endParaRPr lang="en-IN" sz="1600" dirty="0"/>
          </a:p>
        </p:txBody>
      </p:sp>
      <p:pic>
        <p:nvPicPr>
          <p:cNvPr id="11" name="Picture 10">
            <a:extLst>
              <a:ext uri="{FF2B5EF4-FFF2-40B4-BE49-F238E27FC236}">
                <a16:creationId xmlns:a16="http://schemas.microsoft.com/office/drawing/2014/main" id="{6C056C9D-D17F-5AB1-1AA9-C4F77929B832}"/>
              </a:ext>
            </a:extLst>
          </p:cNvPr>
          <p:cNvPicPr>
            <a:picLocks noChangeAspect="1"/>
          </p:cNvPicPr>
          <p:nvPr/>
        </p:nvPicPr>
        <p:blipFill>
          <a:blip r:embed="rId4"/>
          <a:srcRect l="1433" t="9251" r="1433" b="5578"/>
          <a:stretch>
            <a:fillRect/>
          </a:stretch>
        </p:blipFill>
        <p:spPr>
          <a:xfrm>
            <a:off x="5987320" y="1464978"/>
            <a:ext cx="6091409" cy="3004386"/>
          </a:xfrm>
          <a:prstGeom prst="rect">
            <a:avLst/>
          </a:prstGeom>
        </p:spPr>
      </p:pic>
    </p:spTree>
    <p:custDataLst>
      <p:tags r:id="rId1"/>
    </p:custDataLst>
    <p:extLst>
      <p:ext uri="{BB962C8B-B14F-4D97-AF65-F5344CB8AC3E}">
        <p14:creationId xmlns:p14="http://schemas.microsoft.com/office/powerpoint/2010/main" val="2357231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09;p11">
            <a:extLst>
              <a:ext uri="{FF2B5EF4-FFF2-40B4-BE49-F238E27FC236}">
                <a16:creationId xmlns:a16="http://schemas.microsoft.com/office/drawing/2014/main" id="{C3FACD1F-4ADA-CACD-FDC9-368F9B51985D}"/>
              </a:ext>
            </a:extLst>
          </p:cNvPr>
          <p:cNvSpPr txBox="1">
            <a:spLocks/>
          </p:cNvSpPr>
          <p:nvPr/>
        </p:nvSpPr>
        <p:spPr>
          <a:xfrm>
            <a:off x="174708" y="962525"/>
            <a:ext cx="4718133" cy="33303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2400" b="1" dirty="0">
                <a:solidFill>
                  <a:srgbClr val="213163"/>
                </a:solidFill>
              </a:rPr>
              <a:t>KEY FEATURES: CITIZEN</a:t>
            </a:r>
            <a:endParaRPr lang="en-US" sz="2400" dirty="0"/>
          </a:p>
        </p:txBody>
      </p:sp>
      <p:sp>
        <p:nvSpPr>
          <p:cNvPr id="4" name="TextBox 3">
            <a:extLst>
              <a:ext uri="{FF2B5EF4-FFF2-40B4-BE49-F238E27FC236}">
                <a16:creationId xmlns:a16="http://schemas.microsoft.com/office/drawing/2014/main" id="{569C3C32-13C5-8A6B-0CF5-F583B415AA90}"/>
              </a:ext>
            </a:extLst>
          </p:cNvPr>
          <p:cNvSpPr txBox="1"/>
          <p:nvPr/>
        </p:nvSpPr>
        <p:spPr>
          <a:xfrm>
            <a:off x="174708" y="1507959"/>
            <a:ext cx="9386387" cy="4396781"/>
          </a:xfrm>
          <a:prstGeom prst="rect">
            <a:avLst/>
          </a:prstGeom>
          <a:noFill/>
        </p:spPr>
        <p:txBody>
          <a:bodyPr wrap="square">
            <a:spAutoFit/>
          </a:bodyPr>
          <a:lstStyle/>
          <a:p>
            <a:pPr>
              <a:lnSpc>
                <a:spcPct val="250000"/>
              </a:lnSpc>
              <a:buNone/>
            </a:pPr>
            <a:r>
              <a:rPr lang="en-US" dirty="0"/>
              <a:t>• </a:t>
            </a:r>
            <a:r>
              <a:rPr lang="en-US" sz="1600" dirty="0"/>
              <a:t>User registration and login</a:t>
            </a:r>
            <a:br>
              <a:rPr lang="en-US" sz="1600" dirty="0"/>
            </a:br>
            <a:r>
              <a:rPr lang="en-US" sz="1600" dirty="0"/>
              <a:t>• Submit complaints with Category, Priority, Location (GPS)</a:t>
            </a:r>
          </a:p>
          <a:p>
            <a:pPr>
              <a:lnSpc>
                <a:spcPct val="250000"/>
              </a:lnSpc>
              <a:buFont typeface="Arial" panose="020B0604020202020204" pitchFamily="34" charset="0"/>
              <a:buChar char="•"/>
            </a:pPr>
            <a:r>
              <a:rPr lang="en-US" sz="1600" dirty="0"/>
              <a:t> Media attachments</a:t>
            </a:r>
            <a:br>
              <a:rPr lang="en-US" sz="1600" dirty="0"/>
            </a:br>
            <a:r>
              <a:rPr lang="en-US" sz="1600" dirty="0"/>
              <a:t>• Track complaint status in real time</a:t>
            </a:r>
            <a:br>
              <a:rPr lang="en-US" sz="1600" dirty="0"/>
            </a:br>
            <a:r>
              <a:rPr lang="en-US" sz="1600" dirty="0"/>
              <a:t>• View complaints on interactive map</a:t>
            </a:r>
            <a:br>
              <a:rPr lang="en-US" sz="1600" dirty="0"/>
            </a:br>
            <a:r>
              <a:rPr lang="en-US" sz="1600" dirty="0"/>
              <a:t>• Submit feedback after resolution</a:t>
            </a:r>
            <a:br>
              <a:rPr lang="en-US" sz="1600" dirty="0"/>
            </a:br>
            <a:r>
              <a:rPr lang="en-US" sz="1600" dirty="0"/>
              <a:t>• Chatbot support for assistance</a:t>
            </a:r>
          </a:p>
        </p:txBody>
      </p:sp>
      <p:pic>
        <p:nvPicPr>
          <p:cNvPr id="6" name="Picture 5">
            <a:extLst>
              <a:ext uri="{FF2B5EF4-FFF2-40B4-BE49-F238E27FC236}">
                <a16:creationId xmlns:a16="http://schemas.microsoft.com/office/drawing/2014/main" id="{C34FBE5D-E302-5850-B0EE-E351999DDE60}"/>
              </a:ext>
            </a:extLst>
          </p:cNvPr>
          <p:cNvPicPr>
            <a:picLocks noChangeAspect="1"/>
          </p:cNvPicPr>
          <p:nvPr/>
        </p:nvPicPr>
        <p:blipFill>
          <a:blip r:embed="rId2"/>
          <a:stretch>
            <a:fillRect/>
          </a:stretch>
        </p:blipFill>
        <p:spPr>
          <a:xfrm>
            <a:off x="5791200" y="953260"/>
            <a:ext cx="6226092" cy="4951480"/>
          </a:xfrm>
          <a:prstGeom prst="rect">
            <a:avLst/>
          </a:prstGeom>
        </p:spPr>
      </p:pic>
    </p:spTree>
    <p:extLst>
      <p:ext uri="{BB962C8B-B14F-4D97-AF65-F5344CB8AC3E}">
        <p14:creationId xmlns:p14="http://schemas.microsoft.com/office/powerpoint/2010/main" val="1785588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4A3DE61-D539-9522-9026-FB1616CD13CE}"/>
              </a:ext>
            </a:extLst>
          </p:cNvPr>
          <p:cNvSpPr txBox="1"/>
          <p:nvPr/>
        </p:nvSpPr>
        <p:spPr>
          <a:xfrm>
            <a:off x="160420" y="914871"/>
            <a:ext cx="6320590" cy="461665"/>
          </a:xfrm>
          <a:prstGeom prst="rect">
            <a:avLst/>
          </a:prstGeom>
          <a:noFill/>
        </p:spPr>
        <p:txBody>
          <a:bodyPr wrap="square">
            <a:spAutoFit/>
          </a:bodyPr>
          <a:lstStyle/>
          <a:p>
            <a:r>
              <a:rPr lang="en-US" sz="2400" b="1" dirty="0">
                <a:solidFill>
                  <a:srgbClr val="213163"/>
                </a:solidFill>
              </a:rPr>
              <a:t>K</a:t>
            </a:r>
            <a:r>
              <a:rPr lang="en-IN" sz="2400" b="1" dirty="0">
                <a:solidFill>
                  <a:srgbClr val="213163"/>
                </a:solidFill>
              </a:rPr>
              <a:t>EY FEATURES: AUTHORITY</a:t>
            </a:r>
            <a:endParaRPr lang="en-IN" sz="2400" dirty="0"/>
          </a:p>
        </p:txBody>
      </p:sp>
      <p:sp>
        <p:nvSpPr>
          <p:cNvPr id="9" name="TextBox 8">
            <a:extLst>
              <a:ext uri="{FF2B5EF4-FFF2-40B4-BE49-F238E27FC236}">
                <a16:creationId xmlns:a16="http://schemas.microsoft.com/office/drawing/2014/main" id="{D98FBD43-8713-FEEA-33AE-3F30DC5027D8}"/>
              </a:ext>
            </a:extLst>
          </p:cNvPr>
          <p:cNvSpPr txBox="1"/>
          <p:nvPr/>
        </p:nvSpPr>
        <p:spPr>
          <a:xfrm>
            <a:off x="160420" y="1604212"/>
            <a:ext cx="6320589" cy="3678443"/>
          </a:xfrm>
          <a:prstGeom prst="rect">
            <a:avLst/>
          </a:prstGeom>
          <a:noFill/>
        </p:spPr>
        <p:txBody>
          <a:bodyPr wrap="square">
            <a:spAutoFit/>
          </a:bodyPr>
          <a:lstStyle/>
          <a:p>
            <a:pPr>
              <a:lnSpc>
                <a:spcPct val="250000"/>
              </a:lnSpc>
              <a:buNone/>
            </a:pPr>
            <a:r>
              <a:rPr lang="en-US" sz="1600" dirty="0"/>
              <a:t>• Authority dashboard overview</a:t>
            </a:r>
            <a:br>
              <a:rPr lang="en-US" sz="1600" dirty="0"/>
            </a:br>
            <a:r>
              <a:rPr lang="en-US" sz="1600" dirty="0"/>
              <a:t>• View and manage all complaints</a:t>
            </a:r>
            <a:br>
              <a:rPr lang="en-US" sz="1600" dirty="0"/>
            </a:br>
            <a:r>
              <a:rPr lang="en-US" sz="1600" dirty="0"/>
              <a:t>• Update complaint status with comments</a:t>
            </a:r>
            <a:br>
              <a:rPr lang="en-US" sz="1600" dirty="0"/>
            </a:br>
            <a:r>
              <a:rPr lang="en-US" sz="1600" dirty="0"/>
              <a:t>• Maintain complete status audit trail</a:t>
            </a:r>
            <a:br>
              <a:rPr lang="en-US" sz="1600" dirty="0"/>
            </a:br>
            <a:r>
              <a:rPr lang="en-US" sz="1600" dirty="0"/>
              <a:t>• Analyze complaints using charts</a:t>
            </a:r>
            <a:br>
              <a:rPr lang="en-US" sz="1600" dirty="0"/>
            </a:br>
            <a:r>
              <a:rPr lang="en-US" sz="1600" dirty="0"/>
              <a:t>• Review citizen feedback before closing complaint</a:t>
            </a:r>
          </a:p>
        </p:txBody>
      </p:sp>
      <p:pic>
        <p:nvPicPr>
          <p:cNvPr id="11" name="Picture 10">
            <a:extLst>
              <a:ext uri="{FF2B5EF4-FFF2-40B4-BE49-F238E27FC236}">
                <a16:creationId xmlns:a16="http://schemas.microsoft.com/office/drawing/2014/main" id="{097C0BED-23F1-D127-3D75-906B42093339}"/>
              </a:ext>
            </a:extLst>
          </p:cNvPr>
          <p:cNvPicPr>
            <a:picLocks noChangeAspect="1"/>
          </p:cNvPicPr>
          <p:nvPr/>
        </p:nvPicPr>
        <p:blipFill>
          <a:blip r:embed="rId2"/>
          <a:stretch>
            <a:fillRect/>
          </a:stretch>
        </p:blipFill>
        <p:spPr>
          <a:xfrm>
            <a:off x="5648575" y="1376535"/>
            <a:ext cx="5821530" cy="3906119"/>
          </a:xfrm>
          <a:prstGeom prst="rect">
            <a:avLst/>
          </a:prstGeom>
        </p:spPr>
      </p:pic>
    </p:spTree>
    <p:extLst>
      <p:ext uri="{BB962C8B-B14F-4D97-AF65-F5344CB8AC3E}">
        <p14:creationId xmlns:p14="http://schemas.microsoft.com/office/powerpoint/2010/main" val="35465271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4"/>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http://schemas.microsoft.com/office/2006/metadata/properties"/>
    <ds:schemaRef ds:uri="http://www.w3.org/XML/1998/namespace"/>
    <ds:schemaRef ds:uri="http://schemas.microsoft.com/office/2006/documentManagement/types"/>
    <ds:schemaRef ds:uri="http://purl.org/dc/dcmitype/"/>
    <ds:schemaRef ds:uri="http://purl.org/dc/elements/1.1/"/>
    <ds:schemaRef ds:uri="c0fa2617-96bd-425d-8578-e93563fe37c5"/>
    <ds:schemaRef ds:uri="http://schemas.microsoft.com/office/infopath/2007/PartnerControls"/>
    <ds:schemaRef ds:uri="http://schemas.openxmlformats.org/package/2006/metadata/core-properties"/>
    <ds:schemaRef ds:uri="9162bd5b-4ed9-4da3-b376-05204580ba3f"/>
    <ds:schemaRef ds:uri="http://purl.org/dc/te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2516</TotalTime>
  <Words>1264</Words>
  <Application>Microsoft Office PowerPoint</Application>
  <PresentationFormat>Widescreen</PresentationFormat>
  <Paragraphs>233</Paragraphs>
  <Slides>17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Aptos Narrow</vt:lpstr>
      <vt:lpstr>Arial</vt:lpstr>
      <vt:lpstr>Calibri</vt:lpstr>
      <vt:lpstr>Times New Roman</vt:lpstr>
      <vt:lpstr>Simple Light</vt:lpstr>
      <vt:lpstr>PowerPoint Presentation</vt:lpstr>
      <vt:lpstr>PowerPoint Presentation</vt:lpstr>
      <vt:lpstr>PowerPoint Presentation</vt:lpstr>
      <vt:lpstr>Table of Contents</vt:lpstr>
      <vt:lpstr> . </vt:lpstr>
      <vt:lpstr>PROBLEM STATEMENT: </vt:lpstr>
      <vt:lpstr>PROPOSED 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Helvin Mg</dc:creator>
  <cp:lastModifiedBy>Priyanka Saini</cp:lastModifiedBy>
  <cp:revision>30</cp:revision>
  <cp:lastPrinted>2026-02-11T01:50:39Z</cp:lastPrinted>
  <dcterms:modified xsi:type="dcterms:W3CDTF">2026-02-12T06:35:52Z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ArticulateGUID">
    <vt:lpwstr>ADA14AB9-6E05-4AF1-84FB-ACE67E38F4B9</vt:lpwstr>
  </property>
  <property fmtid="{D5CDD505-2E9C-101B-9397-08002B2CF9AE}" pid="4" name="ArticulatePath">
    <vt:lpwstr>https://edunetfoundationorg-my.sharepoint.com/personal/kaisar_edunetfoundation_org/Documents/Beutified ppt/EY/Student showcase 2025/Master Class 2 - UI_UX Design Principles</vt:lpwstr>
  </property>
</Properties>
</file>